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6" r:id="rId5"/>
    <p:sldId id="265" r:id="rId6"/>
    <p:sldId id="264" r:id="rId7"/>
    <p:sldId id="263" r:id="rId8"/>
    <p:sldId id="259" r:id="rId9"/>
    <p:sldId id="262" r:id="rId10"/>
    <p:sldId id="261" r:id="rId11"/>
    <p:sldId id="260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469" userDrawn="1">
          <p15:clr>
            <a:srgbClr val="A4A3A4"/>
          </p15:clr>
        </p15:guide>
        <p15:guide id="4" pos="211" userDrawn="1">
          <p15:clr>
            <a:srgbClr val="A4A3A4"/>
          </p15:clr>
        </p15:guide>
        <p15:guide id="5" orient="horz" pos="4110" userDrawn="1">
          <p15:clr>
            <a:srgbClr val="A4A3A4"/>
          </p15:clr>
        </p15:guide>
        <p15:guide id="6" orient="horz" pos="255" userDrawn="1">
          <p15:clr>
            <a:srgbClr val="A4A3A4"/>
          </p15:clr>
        </p15:guide>
        <p15:guide id="7" orient="horz" pos="981" userDrawn="1">
          <p15:clr>
            <a:srgbClr val="A4A3A4"/>
          </p15:clr>
        </p15:guide>
        <p15:guide id="9" pos="4021" userDrawn="1">
          <p15:clr>
            <a:srgbClr val="A4A3A4"/>
          </p15:clr>
        </p15:guide>
        <p15:guide id="10" pos="3659" userDrawn="1">
          <p15:clr>
            <a:srgbClr val="A4A3A4"/>
          </p15:clr>
        </p15:guide>
        <p15:guide id="11" orient="horz" pos="11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748B"/>
    <a:srgbClr val="0EA5E9"/>
    <a:srgbClr val="144E7E"/>
    <a:srgbClr val="0F3B5E"/>
    <a:srgbClr val="124874"/>
    <a:srgbClr val="F1F5F9"/>
    <a:srgbClr val="1E293B"/>
    <a:srgbClr val="10B9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2196" y="930"/>
      </p:cViewPr>
      <p:guideLst>
        <p:guide orient="horz" pos="2160"/>
        <p:guide pos="3840"/>
        <p:guide pos="7469"/>
        <p:guide pos="211"/>
        <p:guide orient="horz" pos="4110"/>
        <p:guide orient="horz" pos="255"/>
        <p:guide orient="horz" pos="981"/>
        <p:guide pos="4021"/>
        <p:guide pos="3659"/>
        <p:guide orient="horz" pos="11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&#1044;&#1086;&#1084;\Desktop\&#1040;&#1053;&#1071;\&#1055;&#1056;&#1045;&#1047;&#1067;\&#1054;&#1089;&#1085;&#1086;&#1074;&#1085;&#1099;&#1077;%20&#1085;&#1072;&#1087;&#1088;&#1072;&#1074;&#1083;&#1077;&#1085;&#1080;&#1103;%20&#1087;&#1088;&#1080;&#1084;&#1077;&#1085;&#1077;&#1085;&#1080;&#1103;%20&#1080;&#1085;&#1085;&#1086;&#1074;&#1072;&#1094;&#1080;&#1086;&#1085;&#1085;&#1099;&#1093;%20&#1080;&#1085;&#1092;&#1086;&#1088;&#1084;&#1072;&#1094;&#1080;&#1086;&#1085;&#1085;&#1099;&#1093;%20&#1090;&#1077;&#1093;&#1085;&#1086;&#1083;&#1086;&#1075;&#1080;&#1081;%20&#1074;%20&#1089;&#1080;&#1089;&#1090;&#1077;&#1084;&#1077;%20&#1075;&#1086;&#1089;&#1091;&#1076;&#1072;&#1088;&#1089;&#1090;&#1074;&#1077;&#1085;&#1085;&#1086;&#1075;&#1086;%20&#1080;%20&#1084;&#1091;&#1085;&#1080;&#1094;&#1080;&#1087;&#1072;&#1083;&#1100;&#1085;&#1086;&#1075;&#1086;%20&#1091;&#1087;&#1088;&#1072;&#1074;&#1083;&#1077;&#1085;&#1080;&#1103;\&#1051;&#1080;&#1089;&#1090;%20Microsoft%20Exce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&#1044;&#1086;&#1084;\Desktop\&#1040;&#1053;&#1071;\&#1055;&#1056;&#1045;&#1047;&#1067;\&#1054;&#1089;&#1085;&#1086;&#1074;&#1085;&#1099;&#1077;%20&#1085;&#1072;&#1087;&#1088;&#1072;&#1074;&#1083;&#1077;&#1085;&#1080;&#1103;%20&#1087;&#1088;&#1080;&#1084;&#1077;&#1085;&#1077;&#1085;&#1080;&#1103;%20&#1080;&#1085;&#1085;&#1086;&#1074;&#1072;&#1094;&#1080;&#1086;&#1085;&#1085;&#1099;&#1093;%20&#1080;&#1085;&#1092;&#1086;&#1088;&#1084;&#1072;&#1094;&#1080;&#1086;&#1085;&#1085;&#1099;&#1093;%20&#1090;&#1077;&#1093;&#1085;&#1086;&#1083;&#1086;&#1075;&#1080;&#1081;%20&#1074;%20&#1089;&#1080;&#1089;&#1090;&#1077;&#1084;&#1077;%20&#1075;&#1086;&#1089;&#1091;&#1076;&#1072;&#1088;&#1089;&#1090;&#1074;&#1077;&#1085;&#1085;&#1086;&#1075;&#1086;%20&#1080;%20&#1084;&#1091;&#1085;&#1080;&#1094;&#1080;&#1087;&#1072;&#1083;&#1100;&#1085;&#1086;&#1075;&#1086;%20&#1091;&#1087;&#1088;&#1072;&#1074;&#1083;&#1077;&#1085;&#1080;&#1103;\&#1051;&#1080;&#1089;&#1090;%20Microsoft%20Excel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&#1044;&#1086;&#1084;\Desktop\&#1040;&#1053;&#1071;\&#1055;&#1056;&#1045;&#1047;&#1067;\&#1054;&#1089;&#1085;&#1086;&#1074;&#1085;&#1099;&#1077;%20&#1085;&#1072;&#1087;&#1088;&#1072;&#1074;&#1083;&#1077;&#1085;&#1080;&#1103;%20&#1087;&#1088;&#1080;&#1084;&#1077;&#1085;&#1077;&#1085;&#1080;&#1103;%20&#1080;&#1085;&#1085;&#1086;&#1074;&#1072;&#1094;&#1080;&#1086;&#1085;&#1085;&#1099;&#1093;%20&#1080;&#1085;&#1092;&#1086;&#1088;&#1084;&#1072;&#1094;&#1080;&#1086;&#1085;&#1085;&#1099;&#1093;%20&#1090;&#1077;&#1093;&#1085;&#1086;&#1083;&#1086;&#1075;&#1080;&#1081;%20&#1074;%20&#1089;&#1080;&#1089;&#1090;&#1077;&#1084;&#1077;%20&#1075;&#1086;&#1089;&#1091;&#1076;&#1072;&#1088;&#1089;&#1090;&#1074;&#1077;&#1085;&#1085;&#1086;&#1075;&#1086;%20&#1080;%20&#1084;&#1091;&#1085;&#1080;&#1094;&#1080;&#1087;&#1072;&#1083;&#1100;&#1085;&#1086;&#1075;&#1086;%20&#1091;&#1087;&#1088;&#1072;&#1074;&#1083;&#1077;&#1085;&#1080;&#1103;\&#1051;&#1080;&#1089;&#1090;%20Microsoft%20Excel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rgbClr val="64748B"/>
                </a:solidFill>
              </a:rPr>
              <a:t>Динамика выполнения планов цифровизации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rgbClr val="0EA5E9"/>
                  </a:gs>
                  <a:gs pos="100000">
                    <a:srgbClr val="0F3B5E"/>
                  </a:gs>
                </a:gsLst>
                <a:lin ang="5400000" scaled="1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7C33-4A9E-9E34-808A792FBA64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rgbClr val="0EA5E9"/>
                  </a:gs>
                  <a:gs pos="100000">
                    <a:srgbClr val="0F3B5E"/>
                  </a:gs>
                </a:gsLst>
                <a:lin ang="72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C33-4A9E-9E34-808A792FBA64}"/>
              </c:ext>
            </c:extLst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rgbClr val="0EA5E9"/>
                  </a:gs>
                  <a:gs pos="100000">
                    <a:srgbClr val="0F3B5E"/>
                  </a:gs>
                </a:gsLst>
                <a:lin ang="5400000" scaled="1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C33-4A9E-9E34-808A792FBA6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F3B5E"/>
                    </a:solidFill>
                    <a:effectLst/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Лист1!$E$10:$E$12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Лист1!$F$10:$F$12</c:f>
              <c:numCache>
                <c:formatCode>0%</c:formatCode>
                <c:ptCount val="3"/>
                <c:pt idx="0">
                  <c:v>0.62</c:v>
                </c:pt>
                <c:pt idx="1">
                  <c:v>0.78</c:v>
                </c:pt>
                <c:pt idx="2">
                  <c:v>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33-4A9E-9E34-808A792FBA6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23390751"/>
        <c:axId val="417164239"/>
      </c:barChart>
      <c:catAx>
        <c:axId val="4233907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rgbClr val="64748B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7164239"/>
        <c:crosses val="autoZero"/>
        <c:auto val="1"/>
        <c:lblAlgn val="ctr"/>
        <c:lblOffset val="100"/>
        <c:noMultiLvlLbl val="0"/>
      </c:catAx>
      <c:valAx>
        <c:axId val="41716423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64748B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3390751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64748B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rgbClr val="64748B"/>
                </a:solidFill>
              </a:rPr>
              <a:t>Рост числа региональных</a:t>
            </a:r>
          </a:p>
          <a:p>
            <a:pPr>
              <a:defRPr>
                <a:solidFill>
                  <a:srgbClr val="64748B"/>
                </a:solidFill>
              </a:defRPr>
            </a:pPr>
            <a:r>
              <a:rPr lang="ru-RU" dirty="0">
                <a:solidFill>
                  <a:srgbClr val="64748B"/>
                </a:solidFill>
              </a:rPr>
              <a:t>ИИ-решений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rgbClr val="64748B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44450" cap="rnd"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round/>
              <a:tailEnd w="med" len="lg"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44450" cap="rnd">
                <a:gradFill>
                  <a:gsLst>
                    <a:gs pos="0">
                      <a:srgbClr val="0F3B5E"/>
                    </a:gs>
                    <a:gs pos="100000">
                      <a:srgbClr val="0EA5E9"/>
                    </a:gs>
                  </a:gsLst>
                  <a:lin ang="5400000" scaled="1"/>
                </a:gradFill>
                <a:round/>
                <a:tailEnd type="triangle" w="med" len="lg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E28-4B23-8353-B8EE76AAF24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F3B5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Лист1!$E$17:$E$18</c:f>
              <c:strCache>
                <c:ptCount val="2"/>
                <c:pt idx="0">
                  <c:v>Начало 2025</c:v>
                </c:pt>
                <c:pt idx="1">
                  <c:v>Октябрь 2025</c:v>
                </c:pt>
              </c:strCache>
            </c:strRef>
          </c:cat>
          <c:val>
            <c:numRef>
              <c:f>Лист1!$F$17:$F$18</c:f>
              <c:numCache>
                <c:formatCode>General</c:formatCode>
                <c:ptCount val="2"/>
                <c:pt idx="0">
                  <c:v>78</c:v>
                </c:pt>
                <c:pt idx="1">
                  <c:v>149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E28-4B23-8353-B8EE76AAF246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320084543"/>
        <c:axId val="407730079"/>
      </c:lineChart>
      <c:catAx>
        <c:axId val="3200845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rgbClr val="64748B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7730079"/>
        <c:crosses val="autoZero"/>
        <c:auto val="1"/>
        <c:lblAlgn val="ctr"/>
        <c:lblOffset val="100"/>
        <c:noMultiLvlLbl val="0"/>
      </c:catAx>
      <c:valAx>
        <c:axId val="407730079"/>
        <c:scaling>
          <c:orientation val="minMax"/>
          <c:min val="60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3200845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3000"/>
                      <a:satMod val="103000"/>
                      <a:lumMod val="102000"/>
                      <a:tint val="94000"/>
                    </a:schemeClr>
                  </a:gs>
                  <a:gs pos="41000">
                    <a:srgbClr val="0F3B5E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05F-4A30-B11B-FC973BC62D6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rgbClr val="124874"/>
                  </a:gs>
                  <a:gs pos="100000">
                    <a:srgbClr val="0F3B5E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05F-4A30-B11B-FC973BC62D63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rgbClr val="0F3B5E"/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05F-4A30-B11B-FC973BC62D63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rgbClr val="144E7E"/>
                  </a:gs>
                  <a:gs pos="100000">
                    <a:srgbClr val="0EA5E9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305F-4A30-B11B-FC973BC62D63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rgbClr val="64748B"/>
                  </a:gs>
                  <a:gs pos="100000">
                    <a:srgbClr val="0EA5E9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305F-4A30-B11B-FC973BC62D6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F1F5F9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Лист1!$E$27:$E$31</c:f>
              <c:strCache>
                <c:ptCount val="5"/>
                <c:pt idx="0">
                  <c:v>Здравоохранение</c:v>
                </c:pt>
                <c:pt idx="1">
                  <c:v>Госуправление</c:v>
                </c:pt>
                <c:pt idx="2">
                  <c:v>Безопасность</c:v>
                </c:pt>
                <c:pt idx="3">
                  <c:v>Транспорт</c:v>
                </c:pt>
                <c:pt idx="4">
                  <c:v>Другое</c:v>
                </c:pt>
              </c:strCache>
            </c:strRef>
          </c:cat>
          <c:val>
            <c:numRef>
              <c:f>Лист1!$F$27:$F$31</c:f>
              <c:numCache>
                <c:formatCode>0%</c:formatCode>
                <c:ptCount val="5"/>
                <c:pt idx="0">
                  <c:v>0.25</c:v>
                </c:pt>
                <c:pt idx="1">
                  <c:v>0.24</c:v>
                </c:pt>
                <c:pt idx="2">
                  <c:v>0.16</c:v>
                </c:pt>
                <c:pt idx="3">
                  <c:v>0.12</c:v>
                </c:pt>
                <c:pt idx="4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05F-4A30-B11B-FC973BC62D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108795918225664"/>
          <c:y val="0.19286421653348476"/>
          <c:w val="0.31035120624551804"/>
          <c:h val="0.614270992171168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64748B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15876B-3D9F-4EFA-94A4-AE3F6C4934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752A7C2-262A-4F7A-94F5-AB1E023FB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FCC3B7-DFA7-4678-ABB2-AF21B3149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856FF1-AF94-4B60-B090-A9418E44B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F894CD-D4FC-4DA2-AA24-09B168BD4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73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C63B9F-BC47-4201-B941-31C510C7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2E6E23-3417-4DE5-A2DA-436E567CA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9B1985-48CE-48DE-B957-DC725F1F1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9C27E4-51DC-46EF-B34D-0F3A762FF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17554A-7180-4450-929A-11E6A7F6E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12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39AD3-E246-49D0-A0F9-6FE088C86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9E4ABC6-9DD8-4298-B111-0FE028BF0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387081-A454-4587-AAA2-D06A768C4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4EBD7E-0B93-4C6A-8428-4733598A8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3555B9-6068-4CC4-B66F-3447E2F13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390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F68F95-11F6-42B3-B69F-8CE4D71CC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603EF2-52E4-4C2D-BF8D-7473AE1457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1E9EDC4-1A81-44B5-8015-B7EA9DD378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59170B3-0CF7-427C-A83F-3DA0B4606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FDD408D-EBDD-470C-905D-EF0FD7E7F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6A9A7E9-C2ED-4C7B-AFA2-73B708027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848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722514-D812-4FEA-9395-EFAE730C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A894139-933F-40F2-918D-DC2C6253A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7F3EC78-8E5B-43C8-B03A-61E641D10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2041D0-5C61-4D64-B7B0-B7ECB950AC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042E17A-4A0B-48AD-9041-90FEBAAC75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713B928-E47C-4CB7-9ED5-D6228B243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A8F2083-5778-4DB4-84BB-7DC0FB669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C48266D-ADDC-434C-BCF8-9D7110183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440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D51DC0-6F1E-4CED-BC7D-2B30BD60A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A82F7F6-F343-4E1C-AE7B-9021480A8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E8776EB-CF01-4F7A-BA7B-95C340CFB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F441CF5-1FCE-4B27-A5A4-3A59F09B9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814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1E561D-EE30-45A7-9161-BD2CF2288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7FE0A20-4E47-4250-BB54-458907DEC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CACCDE3-A958-4E90-9B20-2ABD5C41F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991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B72A7A-D779-4350-8912-CC883EFB8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F97994-04C4-45CD-989A-127DBFD11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7DA4C63-6A48-4CCE-A6E7-689C40D8B7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1E85C9-74D5-4E5D-B772-45C6300B7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CBB5EA3-66F6-43BD-92DA-F5383493E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0AC0AA-705F-4B4A-9CEA-16967BEB9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484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1AEA22-0F96-4AA5-BF08-CA3142CF4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FEC10C9-14AC-4DD5-A429-A5AE91D205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6F86C05-15A0-4E00-A28B-F9CAB731B0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EA482C-7C01-423F-B2D6-E63977B4E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F063E7-EFD5-44CE-849C-F02BD7349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8A2FDF-8BCA-486A-A14D-9258233FA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099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789F48-E449-4479-9A2A-4E274ED77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3FAD7B6-AC1F-472A-9BC6-1A5625B3A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C7ACC4-24A0-4DD0-AD8B-11DA16AD7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B72387-A3DD-40FB-B785-A3271E56C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A7A4276-459C-4225-A2A8-0090A6AE2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455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7FC9BD7-708A-4C71-B713-D430D282D5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B2285CA-D0A6-4AD0-B7E5-BC583F6E3E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C269E3-E15B-447F-A2D4-2D46CB36A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CF03C8-B850-4AE9-B26E-BC9D53D44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3C4E9C-BDBA-4E92-B088-B2A39B507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016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D56F21-BEB7-4C3D-BD2C-E82E0C542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0E9C0F-1243-4EB3-AF49-C83D8E723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85B65C-B6EF-4E02-8A51-F41BC58522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5BCCC-8BCA-4C50-B97D-3FD84BEB3710}" type="datetimeFigureOut">
              <a:rPr lang="ru-RU" smtClean="0"/>
              <a:t>23.02.2026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768DE0-407D-409A-8E80-AA3479361F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84E8FC-E0DF-4002-8898-470A85E949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E3B7C-252B-4A68-ADC0-93094A1EAA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028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sv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svg"/><Relationship Id="rId5" Type="http://schemas.openxmlformats.org/officeDocument/2006/relationships/image" Target="../media/image14.sv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47FF428-EC24-46F0-B926-A9E08D713C4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1E293B"/>
              </a:gs>
              <a:gs pos="100000">
                <a:srgbClr val="64748B">
                  <a:alpha val="70000"/>
                </a:srgb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3C05FAD-08E4-49D8-9E71-44C92E20AD25}"/>
              </a:ext>
            </a:extLst>
          </p:cNvPr>
          <p:cNvSpPr/>
          <p:nvPr/>
        </p:nvSpPr>
        <p:spPr>
          <a:xfrm>
            <a:off x="1775520" y="1484784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Основные направления применения инновационных информационных технологий </a:t>
            </a:r>
          </a:p>
          <a:p>
            <a:pPr algn="ctr"/>
            <a:r>
              <a:rPr lang="ru-RU" sz="3200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в системе государственного </a:t>
            </a:r>
          </a:p>
          <a:p>
            <a:pPr algn="ctr"/>
            <a:r>
              <a:rPr lang="ru-RU" sz="3200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и муниципального управления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5672F623-1E2A-46B6-85CF-10183F3A95CF}"/>
              </a:ext>
            </a:extLst>
          </p:cNvPr>
          <p:cNvGrpSpPr/>
          <p:nvPr/>
        </p:nvGrpSpPr>
        <p:grpSpPr>
          <a:xfrm>
            <a:off x="2783483" y="4655195"/>
            <a:ext cx="3047019" cy="1305118"/>
            <a:chOff x="479375" y="4655195"/>
            <a:chExt cx="3047019" cy="1305118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474AC650-5A69-4512-A98B-9084446748B1}"/>
                </a:ext>
              </a:extLst>
            </p:cNvPr>
            <p:cNvSpPr/>
            <p:nvPr/>
          </p:nvSpPr>
          <p:spPr>
            <a:xfrm>
              <a:off x="1390816" y="4655195"/>
              <a:ext cx="122413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4400" b="1" dirty="0">
                  <a:solidFill>
                    <a:srgbClr val="F1F5F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rPr>
                <a:t>61</a:t>
              </a: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B7FD7BAE-07B5-4FE0-85B9-1943866D0EFC}"/>
                </a:ext>
              </a:extLst>
            </p:cNvPr>
            <p:cNvSpPr/>
            <p:nvPr/>
          </p:nvSpPr>
          <p:spPr>
            <a:xfrm>
              <a:off x="479375" y="5313982"/>
              <a:ext cx="304701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F1F5F9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программа цифровой трансформации</a:t>
              </a:r>
              <a:endPara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6A2224C5-9EB9-473A-8D16-D6334F69A119}"/>
              </a:ext>
            </a:extLst>
          </p:cNvPr>
          <p:cNvGrpSpPr/>
          <p:nvPr/>
        </p:nvGrpSpPr>
        <p:grpSpPr>
          <a:xfrm>
            <a:off x="6240016" y="4655195"/>
            <a:ext cx="2961209" cy="1305118"/>
            <a:chOff x="3890876" y="4655195"/>
            <a:chExt cx="2961209" cy="1305118"/>
          </a:xfrm>
        </p:grpSpPr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59F5D8E6-21FB-41A5-B6F5-25A8B3603734}"/>
                </a:ext>
              </a:extLst>
            </p:cNvPr>
            <p:cNvSpPr/>
            <p:nvPr/>
          </p:nvSpPr>
          <p:spPr>
            <a:xfrm>
              <a:off x="3890876" y="4655195"/>
              <a:ext cx="296120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4400" b="1" dirty="0">
                  <a:solidFill>
                    <a:srgbClr val="F1F5F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rPr>
                <a:t>120 </a:t>
              </a:r>
              <a:r>
                <a:rPr lang="ru-RU" sz="3200" dirty="0">
                  <a:solidFill>
                    <a:srgbClr val="F1F5F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rPr>
                <a:t>млн</a:t>
              </a:r>
              <a:endParaRPr lang="ru-RU" sz="4400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C43C18D7-AEA0-444C-B02F-58EFDD47C2D7}"/>
                </a:ext>
              </a:extLst>
            </p:cNvPr>
            <p:cNvSpPr/>
            <p:nvPr/>
          </p:nvSpPr>
          <p:spPr>
            <a:xfrm>
              <a:off x="4255356" y="5313982"/>
              <a:ext cx="223224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F1F5F9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пользователей Госуслуг</a:t>
              </a:r>
              <a:endPara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008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7EFB6DC-2BA8-4B1F-A82C-DBDB378CEEEC}"/>
              </a:ext>
            </a:extLst>
          </p:cNvPr>
          <p:cNvSpPr/>
          <p:nvPr/>
        </p:nvSpPr>
        <p:spPr>
          <a:xfrm>
            <a:off x="334963" y="428471"/>
            <a:ext cx="11522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Цифровая трансформация: </a:t>
            </a:r>
          </a:p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от планов к измеримым результатам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3949722-6F08-457E-B93C-E7839EF4EF03}"/>
              </a:ext>
            </a:extLst>
          </p:cNvPr>
          <p:cNvSpPr/>
          <p:nvPr/>
        </p:nvSpPr>
        <p:spPr>
          <a:xfrm>
            <a:off x="3048000" y="184482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2025 год стал переломным в переходе</a:t>
            </a:r>
          </a:p>
          <a:p>
            <a:pPr algn="ctr"/>
            <a:r>
              <a:rPr lang="ru-RU" b="1" dirty="0">
                <a:solidFill>
                  <a:srgbClr val="0F3B5E"/>
                </a:solidFill>
              </a:rPr>
              <a:t>от количества к качеству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283C337-F7B2-4611-962D-E6D0EE009192}"/>
              </a:ext>
            </a:extLst>
          </p:cNvPr>
          <p:cNvSpPr/>
          <p:nvPr/>
        </p:nvSpPr>
        <p:spPr>
          <a:xfrm>
            <a:off x="869523" y="2635742"/>
            <a:ext cx="49391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Реализована </a:t>
            </a:r>
            <a:r>
              <a:rPr lang="ru-RU" b="1" dirty="0">
                <a:solidFill>
                  <a:srgbClr val="1E293B"/>
                </a:solidFill>
              </a:rPr>
              <a:t>61</a:t>
            </a:r>
            <a:r>
              <a:rPr lang="ru-RU" dirty="0">
                <a:solidFill>
                  <a:srgbClr val="1E293B"/>
                </a:solidFill>
              </a:rPr>
              <a:t> программа цифровой трансформации (по одной на каждое министерство и ведомство) 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2023784-2F3C-4B09-AF93-840433BEA66E}"/>
              </a:ext>
            </a:extLst>
          </p:cNvPr>
          <p:cNvSpPr/>
          <p:nvPr/>
        </p:nvSpPr>
        <p:spPr>
          <a:xfrm>
            <a:off x="869523" y="3713405"/>
            <a:ext cx="49391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Достигнуто </a:t>
            </a:r>
            <a:r>
              <a:rPr lang="ru-RU" b="1" dirty="0">
                <a:solidFill>
                  <a:srgbClr val="1E293B"/>
                </a:solidFill>
              </a:rPr>
              <a:t>~90%</a:t>
            </a:r>
            <a:r>
              <a:rPr lang="ru-RU" dirty="0">
                <a:solidFill>
                  <a:srgbClr val="1E293B"/>
                </a:solidFill>
              </a:rPr>
              <a:t> запланированных эффектов от цифровизации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212505A-E93D-4A13-96CB-87D8DD7EB6AD}"/>
              </a:ext>
            </a:extLst>
          </p:cNvPr>
          <p:cNvSpPr/>
          <p:nvPr/>
        </p:nvSpPr>
        <p:spPr>
          <a:xfrm>
            <a:off x="869523" y="4517246"/>
            <a:ext cx="49391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Внедрение ИИ стало обязательным условием финансирования ведомственных программ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B8261AE3-E2DC-4DE5-B0A1-AE93FB342449}"/>
              </a:ext>
            </a:extLst>
          </p:cNvPr>
          <p:cNvSpPr/>
          <p:nvPr/>
        </p:nvSpPr>
        <p:spPr>
          <a:xfrm>
            <a:off x="855414" y="5457998"/>
            <a:ext cx="49532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Опубликовано </a:t>
            </a:r>
            <a:r>
              <a:rPr lang="ru-RU" b="1" dirty="0">
                <a:solidFill>
                  <a:srgbClr val="1E293B"/>
                </a:solidFill>
              </a:rPr>
              <a:t>149</a:t>
            </a:r>
            <a:r>
              <a:rPr lang="ru-RU" dirty="0">
                <a:solidFill>
                  <a:srgbClr val="1E293B"/>
                </a:solidFill>
              </a:rPr>
              <a:t> верифицированных ИИ-решений из 26 регионов на портале «Цифровой регион»</a:t>
            </a:r>
          </a:p>
        </p:txBody>
      </p:sp>
      <p:graphicFrame>
        <p:nvGraphicFramePr>
          <p:cNvPr id="35" name="Диаграмма 34">
            <a:extLst>
              <a:ext uri="{FF2B5EF4-FFF2-40B4-BE49-F238E27FC236}">
                <a16:creationId xmlns:a16="http://schemas.microsoft.com/office/drawing/2014/main" id="{EAFBBEA9-20D6-4BEB-87AD-674719F332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299056"/>
              </p:ext>
            </p:extLst>
          </p:nvPr>
        </p:nvGraphicFramePr>
        <p:xfrm>
          <a:off x="6672360" y="2854584"/>
          <a:ext cx="4939139" cy="3065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3" name="Google Shape;5512;p73">
            <a:extLst>
              <a:ext uri="{FF2B5EF4-FFF2-40B4-BE49-F238E27FC236}">
                <a16:creationId xmlns:a16="http://schemas.microsoft.com/office/drawing/2014/main" id="{B6DF35CB-A712-47D5-9F79-6149AC709647}"/>
              </a:ext>
            </a:extLst>
          </p:cNvPr>
          <p:cNvGrpSpPr/>
          <p:nvPr/>
        </p:nvGrpSpPr>
        <p:grpSpPr>
          <a:xfrm>
            <a:off x="333548" y="2915728"/>
            <a:ext cx="488306" cy="363358"/>
            <a:chOff x="5197967" y="3714018"/>
            <a:chExt cx="386455" cy="287569"/>
          </a:xfrm>
        </p:grpSpPr>
        <p:sp>
          <p:nvSpPr>
            <p:cNvPr id="14" name="Google Shape;5513;p73">
              <a:extLst>
                <a:ext uri="{FF2B5EF4-FFF2-40B4-BE49-F238E27FC236}">
                  <a16:creationId xmlns:a16="http://schemas.microsoft.com/office/drawing/2014/main" id="{3B3FB999-F8DB-4ED1-B832-A70029CA5FE5}"/>
                </a:ext>
              </a:extLst>
            </p:cNvPr>
            <p:cNvSpPr/>
            <p:nvPr/>
          </p:nvSpPr>
          <p:spPr>
            <a:xfrm>
              <a:off x="5204595" y="3720148"/>
              <a:ext cx="373200" cy="275336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5514;p73">
              <a:extLst>
                <a:ext uri="{FF2B5EF4-FFF2-40B4-BE49-F238E27FC236}">
                  <a16:creationId xmlns:a16="http://schemas.microsoft.com/office/drawing/2014/main" id="{3B9F1401-EF95-4F20-8E6B-D24F785D5C69}"/>
                </a:ext>
              </a:extLst>
            </p:cNvPr>
            <p:cNvSpPr/>
            <p:nvPr/>
          </p:nvSpPr>
          <p:spPr>
            <a:xfrm>
              <a:off x="5319591" y="3758576"/>
              <a:ext cx="258204" cy="236908"/>
            </a:xfrm>
            <a:custGeom>
              <a:avLst/>
              <a:gdLst/>
              <a:ahLst/>
              <a:cxnLst/>
              <a:rect l="l" t="t" r="r" b="b"/>
              <a:pathLst>
                <a:path w="9857" h="9044" extrusionOk="0">
                  <a:moveTo>
                    <a:pt x="9130" y="0"/>
                  </a:moveTo>
                  <a:lnTo>
                    <a:pt x="830" y="8300"/>
                  </a:lnTo>
                  <a:cubicBezTo>
                    <a:pt x="604" y="8530"/>
                    <a:pt x="316" y="8687"/>
                    <a:pt x="1" y="8756"/>
                  </a:cubicBezTo>
                  <a:cubicBezTo>
                    <a:pt x="261" y="8941"/>
                    <a:pt x="576" y="9044"/>
                    <a:pt x="898" y="9044"/>
                  </a:cubicBezTo>
                  <a:cubicBezTo>
                    <a:pt x="1310" y="9044"/>
                    <a:pt x="1704" y="8879"/>
                    <a:pt x="1995" y="8588"/>
                  </a:cubicBezTo>
                  <a:lnTo>
                    <a:pt x="9856" y="727"/>
                  </a:lnTo>
                  <a:lnTo>
                    <a:pt x="9130" y="0"/>
                  </a:ln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5515;p73">
              <a:extLst>
                <a:ext uri="{FF2B5EF4-FFF2-40B4-BE49-F238E27FC236}">
                  <a16:creationId xmlns:a16="http://schemas.microsoft.com/office/drawing/2014/main" id="{0CA14F64-E646-4231-8831-D506518C9DB2}"/>
                </a:ext>
              </a:extLst>
            </p:cNvPr>
            <p:cNvSpPr/>
            <p:nvPr/>
          </p:nvSpPr>
          <p:spPr>
            <a:xfrm>
              <a:off x="5197967" y="3810259"/>
              <a:ext cx="323299" cy="191328"/>
            </a:xfrm>
            <a:custGeom>
              <a:avLst/>
              <a:gdLst/>
              <a:ahLst/>
              <a:cxnLst/>
              <a:rect l="l" t="t" r="r" b="b"/>
              <a:pathLst>
                <a:path w="12342" h="7304" extrusionOk="0">
                  <a:moveTo>
                    <a:pt x="2449" y="0"/>
                  </a:moveTo>
                  <a:cubicBezTo>
                    <a:pt x="2390" y="0"/>
                    <a:pt x="2331" y="23"/>
                    <a:pt x="2286" y="70"/>
                  </a:cubicBezTo>
                  <a:lnTo>
                    <a:pt x="89" y="2263"/>
                  </a:lnTo>
                  <a:cubicBezTo>
                    <a:pt x="0" y="2352"/>
                    <a:pt x="0" y="2499"/>
                    <a:pt x="89" y="2592"/>
                  </a:cubicBezTo>
                  <a:lnTo>
                    <a:pt x="4280" y="6779"/>
                  </a:lnTo>
                  <a:cubicBezTo>
                    <a:pt x="4613" y="7115"/>
                    <a:pt x="5065" y="7304"/>
                    <a:pt x="5541" y="7304"/>
                  </a:cubicBezTo>
                  <a:cubicBezTo>
                    <a:pt x="6014" y="7304"/>
                    <a:pt x="6470" y="7115"/>
                    <a:pt x="6803" y="6779"/>
                  </a:cubicBezTo>
                  <a:lnTo>
                    <a:pt x="12176" y="1410"/>
                  </a:lnTo>
                  <a:cubicBezTo>
                    <a:pt x="12341" y="1241"/>
                    <a:pt x="12186" y="1008"/>
                    <a:pt x="12007" y="1008"/>
                  </a:cubicBezTo>
                  <a:cubicBezTo>
                    <a:pt x="11953" y="1008"/>
                    <a:pt x="11897" y="1030"/>
                    <a:pt x="11847" y="1081"/>
                  </a:cubicBezTo>
                  <a:lnTo>
                    <a:pt x="6474" y="6450"/>
                  </a:lnTo>
                  <a:cubicBezTo>
                    <a:pt x="6215" y="6707"/>
                    <a:pt x="5877" y="6836"/>
                    <a:pt x="5540" y="6836"/>
                  </a:cubicBezTo>
                  <a:cubicBezTo>
                    <a:pt x="5203" y="6836"/>
                    <a:pt x="4866" y="6707"/>
                    <a:pt x="4609" y="6450"/>
                  </a:cubicBezTo>
                  <a:lnTo>
                    <a:pt x="586" y="2427"/>
                  </a:lnTo>
                  <a:lnTo>
                    <a:pt x="2451" y="563"/>
                  </a:lnTo>
                  <a:lnTo>
                    <a:pt x="3108" y="1221"/>
                  </a:lnTo>
                  <a:cubicBezTo>
                    <a:pt x="3159" y="1272"/>
                    <a:pt x="3216" y="1293"/>
                    <a:pt x="3271" y="1293"/>
                  </a:cubicBezTo>
                  <a:cubicBezTo>
                    <a:pt x="3451" y="1293"/>
                    <a:pt x="3606" y="1060"/>
                    <a:pt x="3437" y="892"/>
                  </a:cubicBezTo>
                  <a:lnTo>
                    <a:pt x="2615" y="70"/>
                  </a:lnTo>
                  <a:cubicBezTo>
                    <a:pt x="2569" y="23"/>
                    <a:pt x="2509" y="0"/>
                    <a:pt x="2449" y="0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516;p73">
              <a:extLst>
                <a:ext uri="{FF2B5EF4-FFF2-40B4-BE49-F238E27FC236}">
                  <a16:creationId xmlns:a16="http://schemas.microsoft.com/office/drawing/2014/main" id="{828114CF-097C-43F8-8B8D-4A8400BC10B8}"/>
                </a:ext>
              </a:extLst>
            </p:cNvPr>
            <p:cNvSpPr/>
            <p:nvPr/>
          </p:nvSpPr>
          <p:spPr>
            <a:xfrm>
              <a:off x="5292217" y="3714018"/>
              <a:ext cx="292205" cy="184622"/>
            </a:xfrm>
            <a:custGeom>
              <a:avLst/>
              <a:gdLst/>
              <a:ahLst/>
              <a:cxnLst/>
              <a:rect l="l" t="t" r="r" b="b"/>
              <a:pathLst>
                <a:path w="11155" h="7048" extrusionOk="0">
                  <a:moveTo>
                    <a:pt x="8706" y="1"/>
                  </a:moveTo>
                  <a:cubicBezTo>
                    <a:pt x="8646" y="1"/>
                    <a:pt x="8586" y="24"/>
                    <a:pt x="8540" y="70"/>
                  </a:cubicBezTo>
                  <a:lnTo>
                    <a:pt x="2091" y="6519"/>
                  </a:lnTo>
                  <a:cubicBezTo>
                    <a:pt x="2050" y="6560"/>
                    <a:pt x="1996" y="6581"/>
                    <a:pt x="1942" y="6581"/>
                  </a:cubicBezTo>
                  <a:cubicBezTo>
                    <a:pt x="1888" y="6581"/>
                    <a:pt x="1834" y="6560"/>
                    <a:pt x="1793" y="6519"/>
                  </a:cubicBezTo>
                  <a:lnTo>
                    <a:pt x="497" y="5224"/>
                  </a:lnTo>
                  <a:cubicBezTo>
                    <a:pt x="446" y="5173"/>
                    <a:pt x="390" y="5152"/>
                    <a:pt x="335" y="5152"/>
                  </a:cubicBezTo>
                  <a:cubicBezTo>
                    <a:pt x="155" y="5152"/>
                    <a:pt x="0" y="5385"/>
                    <a:pt x="168" y="5553"/>
                  </a:cubicBezTo>
                  <a:lnTo>
                    <a:pt x="1464" y="6848"/>
                  </a:lnTo>
                  <a:cubicBezTo>
                    <a:pt x="1591" y="6975"/>
                    <a:pt x="1762" y="7047"/>
                    <a:pt x="1943" y="7047"/>
                  </a:cubicBezTo>
                  <a:cubicBezTo>
                    <a:pt x="2122" y="7047"/>
                    <a:pt x="2293" y="6975"/>
                    <a:pt x="2423" y="6848"/>
                  </a:cubicBezTo>
                  <a:lnTo>
                    <a:pt x="8708" y="564"/>
                  </a:lnTo>
                  <a:lnTo>
                    <a:pt x="10572" y="2428"/>
                  </a:lnTo>
                  <a:lnTo>
                    <a:pt x="8903" y="4097"/>
                  </a:lnTo>
                  <a:cubicBezTo>
                    <a:pt x="8735" y="4265"/>
                    <a:pt x="8890" y="4498"/>
                    <a:pt x="9070" y="4498"/>
                  </a:cubicBezTo>
                  <a:cubicBezTo>
                    <a:pt x="9124" y="4498"/>
                    <a:pt x="9181" y="4477"/>
                    <a:pt x="9232" y="4426"/>
                  </a:cubicBezTo>
                  <a:lnTo>
                    <a:pt x="11066" y="2592"/>
                  </a:lnTo>
                  <a:cubicBezTo>
                    <a:pt x="11155" y="2500"/>
                    <a:pt x="11155" y="2356"/>
                    <a:pt x="11066" y="2263"/>
                  </a:cubicBezTo>
                  <a:lnTo>
                    <a:pt x="8869" y="70"/>
                  </a:lnTo>
                  <a:cubicBezTo>
                    <a:pt x="8824" y="24"/>
                    <a:pt x="8765" y="1"/>
                    <a:pt x="8706" y="1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" name="Google Shape;5512;p73">
            <a:extLst>
              <a:ext uri="{FF2B5EF4-FFF2-40B4-BE49-F238E27FC236}">
                <a16:creationId xmlns:a16="http://schemas.microsoft.com/office/drawing/2014/main" id="{FC97CE2F-A4BC-416B-8893-337BE3E612D0}"/>
              </a:ext>
            </a:extLst>
          </p:cNvPr>
          <p:cNvGrpSpPr/>
          <p:nvPr/>
        </p:nvGrpSpPr>
        <p:grpSpPr>
          <a:xfrm>
            <a:off x="334963" y="3854891"/>
            <a:ext cx="488306" cy="363358"/>
            <a:chOff x="5197967" y="3714018"/>
            <a:chExt cx="386455" cy="287569"/>
          </a:xfrm>
        </p:grpSpPr>
        <p:sp>
          <p:nvSpPr>
            <p:cNvPr id="20" name="Google Shape;5513;p73">
              <a:extLst>
                <a:ext uri="{FF2B5EF4-FFF2-40B4-BE49-F238E27FC236}">
                  <a16:creationId xmlns:a16="http://schemas.microsoft.com/office/drawing/2014/main" id="{7CF827F6-C212-4069-AC5E-90810172FA06}"/>
                </a:ext>
              </a:extLst>
            </p:cNvPr>
            <p:cNvSpPr/>
            <p:nvPr/>
          </p:nvSpPr>
          <p:spPr>
            <a:xfrm>
              <a:off x="5204595" y="3720148"/>
              <a:ext cx="373200" cy="275336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514;p73">
              <a:extLst>
                <a:ext uri="{FF2B5EF4-FFF2-40B4-BE49-F238E27FC236}">
                  <a16:creationId xmlns:a16="http://schemas.microsoft.com/office/drawing/2014/main" id="{31B269B3-F559-483D-B7DC-AB0C45EFB525}"/>
                </a:ext>
              </a:extLst>
            </p:cNvPr>
            <p:cNvSpPr/>
            <p:nvPr/>
          </p:nvSpPr>
          <p:spPr>
            <a:xfrm>
              <a:off x="5319591" y="3758576"/>
              <a:ext cx="258204" cy="236908"/>
            </a:xfrm>
            <a:custGeom>
              <a:avLst/>
              <a:gdLst/>
              <a:ahLst/>
              <a:cxnLst/>
              <a:rect l="l" t="t" r="r" b="b"/>
              <a:pathLst>
                <a:path w="9857" h="9044" extrusionOk="0">
                  <a:moveTo>
                    <a:pt x="9130" y="0"/>
                  </a:moveTo>
                  <a:lnTo>
                    <a:pt x="830" y="8300"/>
                  </a:lnTo>
                  <a:cubicBezTo>
                    <a:pt x="604" y="8530"/>
                    <a:pt x="316" y="8687"/>
                    <a:pt x="1" y="8756"/>
                  </a:cubicBezTo>
                  <a:cubicBezTo>
                    <a:pt x="261" y="8941"/>
                    <a:pt x="576" y="9044"/>
                    <a:pt x="898" y="9044"/>
                  </a:cubicBezTo>
                  <a:cubicBezTo>
                    <a:pt x="1310" y="9044"/>
                    <a:pt x="1704" y="8879"/>
                    <a:pt x="1995" y="8588"/>
                  </a:cubicBezTo>
                  <a:lnTo>
                    <a:pt x="9856" y="727"/>
                  </a:lnTo>
                  <a:lnTo>
                    <a:pt x="9130" y="0"/>
                  </a:ln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515;p73">
              <a:extLst>
                <a:ext uri="{FF2B5EF4-FFF2-40B4-BE49-F238E27FC236}">
                  <a16:creationId xmlns:a16="http://schemas.microsoft.com/office/drawing/2014/main" id="{A4DAEEFA-FBC7-41F5-8DDD-E389249930FC}"/>
                </a:ext>
              </a:extLst>
            </p:cNvPr>
            <p:cNvSpPr/>
            <p:nvPr/>
          </p:nvSpPr>
          <p:spPr>
            <a:xfrm>
              <a:off x="5197967" y="3810259"/>
              <a:ext cx="323299" cy="191328"/>
            </a:xfrm>
            <a:custGeom>
              <a:avLst/>
              <a:gdLst/>
              <a:ahLst/>
              <a:cxnLst/>
              <a:rect l="l" t="t" r="r" b="b"/>
              <a:pathLst>
                <a:path w="12342" h="7304" extrusionOk="0">
                  <a:moveTo>
                    <a:pt x="2449" y="0"/>
                  </a:moveTo>
                  <a:cubicBezTo>
                    <a:pt x="2390" y="0"/>
                    <a:pt x="2331" y="23"/>
                    <a:pt x="2286" y="70"/>
                  </a:cubicBezTo>
                  <a:lnTo>
                    <a:pt x="89" y="2263"/>
                  </a:lnTo>
                  <a:cubicBezTo>
                    <a:pt x="0" y="2352"/>
                    <a:pt x="0" y="2499"/>
                    <a:pt x="89" y="2592"/>
                  </a:cubicBezTo>
                  <a:lnTo>
                    <a:pt x="4280" y="6779"/>
                  </a:lnTo>
                  <a:cubicBezTo>
                    <a:pt x="4613" y="7115"/>
                    <a:pt x="5065" y="7304"/>
                    <a:pt x="5541" y="7304"/>
                  </a:cubicBezTo>
                  <a:cubicBezTo>
                    <a:pt x="6014" y="7304"/>
                    <a:pt x="6470" y="7115"/>
                    <a:pt x="6803" y="6779"/>
                  </a:cubicBezTo>
                  <a:lnTo>
                    <a:pt x="12176" y="1410"/>
                  </a:lnTo>
                  <a:cubicBezTo>
                    <a:pt x="12341" y="1241"/>
                    <a:pt x="12186" y="1008"/>
                    <a:pt x="12007" y="1008"/>
                  </a:cubicBezTo>
                  <a:cubicBezTo>
                    <a:pt x="11953" y="1008"/>
                    <a:pt x="11897" y="1030"/>
                    <a:pt x="11847" y="1081"/>
                  </a:cubicBezTo>
                  <a:lnTo>
                    <a:pt x="6474" y="6450"/>
                  </a:lnTo>
                  <a:cubicBezTo>
                    <a:pt x="6215" y="6707"/>
                    <a:pt x="5877" y="6836"/>
                    <a:pt x="5540" y="6836"/>
                  </a:cubicBezTo>
                  <a:cubicBezTo>
                    <a:pt x="5203" y="6836"/>
                    <a:pt x="4866" y="6707"/>
                    <a:pt x="4609" y="6450"/>
                  </a:cubicBezTo>
                  <a:lnTo>
                    <a:pt x="586" y="2427"/>
                  </a:lnTo>
                  <a:lnTo>
                    <a:pt x="2451" y="563"/>
                  </a:lnTo>
                  <a:lnTo>
                    <a:pt x="3108" y="1221"/>
                  </a:lnTo>
                  <a:cubicBezTo>
                    <a:pt x="3159" y="1272"/>
                    <a:pt x="3216" y="1293"/>
                    <a:pt x="3271" y="1293"/>
                  </a:cubicBezTo>
                  <a:cubicBezTo>
                    <a:pt x="3451" y="1293"/>
                    <a:pt x="3606" y="1060"/>
                    <a:pt x="3437" y="892"/>
                  </a:cubicBezTo>
                  <a:lnTo>
                    <a:pt x="2615" y="70"/>
                  </a:lnTo>
                  <a:cubicBezTo>
                    <a:pt x="2569" y="23"/>
                    <a:pt x="2509" y="0"/>
                    <a:pt x="2449" y="0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516;p73">
              <a:extLst>
                <a:ext uri="{FF2B5EF4-FFF2-40B4-BE49-F238E27FC236}">
                  <a16:creationId xmlns:a16="http://schemas.microsoft.com/office/drawing/2014/main" id="{98505A62-2A92-48A7-9C67-0C7C3580C94F}"/>
                </a:ext>
              </a:extLst>
            </p:cNvPr>
            <p:cNvSpPr/>
            <p:nvPr/>
          </p:nvSpPr>
          <p:spPr>
            <a:xfrm>
              <a:off x="5292217" y="3714018"/>
              <a:ext cx="292205" cy="184622"/>
            </a:xfrm>
            <a:custGeom>
              <a:avLst/>
              <a:gdLst/>
              <a:ahLst/>
              <a:cxnLst/>
              <a:rect l="l" t="t" r="r" b="b"/>
              <a:pathLst>
                <a:path w="11155" h="7048" extrusionOk="0">
                  <a:moveTo>
                    <a:pt x="8706" y="1"/>
                  </a:moveTo>
                  <a:cubicBezTo>
                    <a:pt x="8646" y="1"/>
                    <a:pt x="8586" y="24"/>
                    <a:pt x="8540" y="70"/>
                  </a:cubicBezTo>
                  <a:lnTo>
                    <a:pt x="2091" y="6519"/>
                  </a:lnTo>
                  <a:cubicBezTo>
                    <a:pt x="2050" y="6560"/>
                    <a:pt x="1996" y="6581"/>
                    <a:pt x="1942" y="6581"/>
                  </a:cubicBezTo>
                  <a:cubicBezTo>
                    <a:pt x="1888" y="6581"/>
                    <a:pt x="1834" y="6560"/>
                    <a:pt x="1793" y="6519"/>
                  </a:cubicBezTo>
                  <a:lnTo>
                    <a:pt x="497" y="5224"/>
                  </a:lnTo>
                  <a:cubicBezTo>
                    <a:pt x="446" y="5173"/>
                    <a:pt x="390" y="5152"/>
                    <a:pt x="335" y="5152"/>
                  </a:cubicBezTo>
                  <a:cubicBezTo>
                    <a:pt x="155" y="5152"/>
                    <a:pt x="0" y="5385"/>
                    <a:pt x="168" y="5553"/>
                  </a:cubicBezTo>
                  <a:lnTo>
                    <a:pt x="1464" y="6848"/>
                  </a:lnTo>
                  <a:cubicBezTo>
                    <a:pt x="1591" y="6975"/>
                    <a:pt x="1762" y="7047"/>
                    <a:pt x="1943" y="7047"/>
                  </a:cubicBezTo>
                  <a:cubicBezTo>
                    <a:pt x="2122" y="7047"/>
                    <a:pt x="2293" y="6975"/>
                    <a:pt x="2423" y="6848"/>
                  </a:cubicBezTo>
                  <a:lnTo>
                    <a:pt x="8708" y="564"/>
                  </a:lnTo>
                  <a:lnTo>
                    <a:pt x="10572" y="2428"/>
                  </a:lnTo>
                  <a:lnTo>
                    <a:pt x="8903" y="4097"/>
                  </a:lnTo>
                  <a:cubicBezTo>
                    <a:pt x="8735" y="4265"/>
                    <a:pt x="8890" y="4498"/>
                    <a:pt x="9070" y="4498"/>
                  </a:cubicBezTo>
                  <a:cubicBezTo>
                    <a:pt x="9124" y="4498"/>
                    <a:pt x="9181" y="4477"/>
                    <a:pt x="9232" y="4426"/>
                  </a:cubicBezTo>
                  <a:lnTo>
                    <a:pt x="11066" y="2592"/>
                  </a:lnTo>
                  <a:cubicBezTo>
                    <a:pt x="11155" y="2500"/>
                    <a:pt x="11155" y="2356"/>
                    <a:pt x="11066" y="2263"/>
                  </a:cubicBezTo>
                  <a:lnTo>
                    <a:pt x="8869" y="70"/>
                  </a:lnTo>
                  <a:cubicBezTo>
                    <a:pt x="8824" y="24"/>
                    <a:pt x="8765" y="1"/>
                    <a:pt x="8706" y="1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" name="Google Shape;5512;p73">
            <a:extLst>
              <a:ext uri="{FF2B5EF4-FFF2-40B4-BE49-F238E27FC236}">
                <a16:creationId xmlns:a16="http://schemas.microsoft.com/office/drawing/2014/main" id="{14BCB25A-61C5-46CA-8D89-821D5D77A5EF}"/>
              </a:ext>
            </a:extLst>
          </p:cNvPr>
          <p:cNvGrpSpPr/>
          <p:nvPr/>
        </p:nvGrpSpPr>
        <p:grpSpPr>
          <a:xfrm>
            <a:off x="334963" y="4797232"/>
            <a:ext cx="488306" cy="363358"/>
            <a:chOff x="5197967" y="3714018"/>
            <a:chExt cx="386455" cy="287569"/>
          </a:xfrm>
        </p:grpSpPr>
        <p:sp>
          <p:nvSpPr>
            <p:cNvPr id="27" name="Google Shape;5513;p73">
              <a:extLst>
                <a:ext uri="{FF2B5EF4-FFF2-40B4-BE49-F238E27FC236}">
                  <a16:creationId xmlns:a16="http://schemas.microsoft.com/office/drawing/2014/main" id="{78426960-F4D6-4A41-97F5-2D590213CCD2}"/>
                </a:ext>
              </a:extLst>
            </p:cNvPr>
            <p:cNvSpPr/>
            <p:nvPr/>
          </p:nvSpPr>
          <p:spPr>
            <a:xfrm>
              <a:off x="5204595" y="3720148"/>
              <a:ext cx="373200" cy="275336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5514;p73">
              <a:extLst>
                <a:ext uri="{FF2B5EF4-FFF2-40B4-BE49-F238E27FC236}">
                  <a16:creationId xmlns:a16="http://schemas.microsoft.com/office/drawing/2014/main" id="{FA4A5697-4224-4F1C-825A-47D60DD1B39F}"/>
                </a:ext>
              </a:extLst>
            </p:cNvPr>
            <p:cNvSpPr/>
            <p:nvPr/>
          </p:nvSpPr>
          <p:spPr>
            <a:xfrm>
              <a:off x="5319591" y="3758576"/>
              <a:ext cx="258204" cy="236908"/>
            </a:xfrm>
            <a:custGeom>
              <a:avLst/>
              <a:gdLst/>
              <a:ahLst/>
              <a:cxnLst/>
              <a:rect l="l" t="t" r="r" b="b"/>
              <a:pathLst>
                <a:path w="9857" h="9044" extrusionOk="0">
                  <a:moveTo>
                    <a:pt x="9130" y="0"/>
                  </a:moveTo>
                  <a:lnTo>
                    <a:pt x="830" y="8300"/>
                  </a:lnTo>
                  <a:cubicBezTo>
                    <a:pt x="604" y="8530"/>
                    <a:pt x="316" y="8687"/>
                    <a:pt x="1" y="8756"/>
                  </a:cubicBezTo>
                  <a:cubicBezTo>
                    <a:pt x="261" y="8941"/>
                    <a:pt x="576" y="9044"/>
                    <a:pt x="898" y="9044"/>
                  </a:cubicBezTo>
                  <a:cubicBezTo>
                    <a:pt x="1310" y="9044"/>
                    <a:pt x="1704" y="8879"/>
                    <a:pt x="1995" y="8588"/>
                  </a:cubicBezTo>
                  <a:lnTo>
                    <a:pt x="9856" y="727"/>
                  </a:lnTo>
                  <a:lnTo>
                    <a:pt x="9130" y="0"/>
                  </a:ln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5515;p73">
              <a:extLst>
                <a:ext uri="{FF2B5EF4-FFF2-40B4-BE49-F238E27FC236}">
                  <a16:creationId xmlns:a16="http://schemas.microsoft.com/office/drawing/2014/main" id="{AE9C33AA-3EE7-4E16-8A15-280D11E123CF}"/>
                </a:ext>
              </a:extLst>
            </p:cNvPr>
            <p:cNvSpPr/>
            <p:nvPr/>
          </p:nvSpPr>
          <p:spPr>
            <a:xfrm>
              <a:off x="5197967" y="3810259"/>
              <a:ext cx="323299" cy="191328"/>
            </a:xfrm>
            <a:custGeom>
              <a:avLst/>
              <a:gdLst/>
              <a:ahLst/>
              <a:cxnLst/>
              <a:rect l="l" t="t" r="r" b="b"/>
              <a:pathLst>
                <a:path w="12342" h="7304" extrusionOk="0">
                  <a:moveTo>
                    <a:pt x="2449" y="0"/>
                  </a:moveTo>
                  <a:cubicBezTo>
                    <a:pt x="2390" y="0"/>
                    <a:pt x="2331" y="23"/>
                    <a:pt x="2286" y="70"/>
                  </a:cubicBezTo>
                  <a:lnTo>
                    <a:pt x="89" y="2263"/>
                  </a:lnTo>
                  <a:cubicBezTo>
                    <a:pt x="0" y="2352"/>
                    <a:pt x="0" y="2499"/>
                    <a:pt x="89" y="2592"/>
                  </a:cubicBezTo>
                  <a:lnTo>
                    <a:pt x="4280" y="6779"/>
                  </a:lnTo>
                  <a:cubicBezTo>
                    <a:pt x="4613" y="7115"/>
                    <a:pt x="5065" y="7304"/>
                    <a:pt x="5541" y="7304"/>
                  </a:cubicBezTo>
                  <a:cubicBezTo>
                    <a:pt x="6014" y="7304"/>
                    <a:pt x="6470" y="7115"/>
                    <a:pt x="6803" y="6779"/>
                  </a:cubicBezTo>
                  <a:lnTo>
                    <a:pt x="12176" y="1410"/>
                  </a:lnTo>
                  <a:cubicBezTo>
                    <a:pt x="12341" y="1241"/>
                    <a:pt x="12186" y="1008"/>
                    <a:pt x="12007" y="1008"/>
                  </a:cubicBezTo>
                  <a:cubicBezTo>
                    <a:pt x="11953" y="1008"/>
                    <a:pt x="11897" y="1030"/>
                    <a:pt x="11847" y="1081"/>
                  </a:cubicBezTo>
                  <a:lnTo>
                    <a:pt x="6474" y="6450"/>
                  </a:lnTo>
                  <a:cubicBezTo>
                    <a:pt x="6215" y="6707"/>
                    <a:pt x="5877" y="6836"/>
                    <a:pt x="5540" y="6836"/>
                  </a:cubicBezTo>
                  <a:cubicBezTo>
                    <a:pt x="5203" y="6836"/>
                    <a:pt x="4866" y="6707"/>
                    <a:pt x="4609" y="6450"/>
                  </a:cubicBezTo>
                  <a:lnTo>
                    <a:pt x="586" y="2427"/>
                  </a:lnTo>
                  <a:lnTo>
                    <a:pt x="2451" y="563"/>
                  </a:lnTo>
                  <a:lnTo>
                    <a:pt x="3108" y="1221"/>
                  </a:lnTo>
                  <a:cubicBezTo>
                    <a:pt x="3159" y="1272"/>
                    <a:pt x="3216" y="1293"/>
                    <a:pt x="3271" y="1293"/>
                  </a:cubicBezTo>
                  <a:cubicBezTo>
                    <a:pt x="3451" y="1293"/>
                    <a:pt x="3606" y="1060"/>
                    <a:pt x="3437" y="892"/>
                  </a:cubicBezTo>
                  <a:lnTo>
                    <a:pt x="2615" y="70"/>
                  </a:lnTo>
                  <a:cubicBezTo>
                    <a:pt x="2569" y="23"/>
                    <a:pt x="2509" y="0"/>
                    <a:pt x="2449" y="0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5516;p73">
              <a:extLst>
                <a:ext uri="{FF2B5EF4-FFF2-40B4-BE49-F238E27FC236}">
                  <a16:creationId xmlns:a16="http://schemas.microsoft.com/office/drawing/2014/main" id="{D9250E47-EB7C-4963-B7E3-F154D781A2F8}"/>
                </a:ext>
              </a:extLst>
            </p:cNvPr>
            <p:cNvSpPr/>
            <p:nvPr/>
          </p:nvSpPr>
          <p:spPr>
            <a:xfrm>
              <a:off x="5292217" y="3714018"/>
              <a:ext cx="292205" cy="184622"/>
            </a:xfrm>
            <a:custGeom>
              <a:avLst/>
              <a:gdLst/>
              <a:ahLst/>
              <a:cxnLst/>
              <a:rect l="l" t="t" r="r" b="b"/>
              <a:pathLst>
                <a:path w="11155" h="7048" extrusionOk="0">
                  <a:moveTo>
                    <a:pt x="8706" y="1"/>
                  </a:moveTo>
                  <a:cubicBezTo>
                    <a:pt x="8646" y="1"/>
                    <a:pt x="8586" y="24"/>
                    <a:pt x="8540" y="70"/>
                  </a:cubicBezTo>
                  <a:lnTo>
                    <a:pt x="2091" y="6519"/>
                  </a:lnTo>
                  <a:cubicBezTo>
                    <a:pt x="2050" y="6560"/>
                    <a:pt x="1996" y="6581"/>
                    <a:pt x="1942" y="6581"/>
                  </a:cubicBezTo>
                  <a:cubicBezTo>
                    <a:pt x="1888" y="6581"/>
                    <a:pt x="1834" y="6560"/>
                    <a:pt x="1793" y="6519"/>
                  </a:cubicBezTo>
                  <a:lnTo>
                    <a:pt x="497" y="5224"/>
                  </a:lnTo>
                  <a:cubicBezTo>
                    <a:pt x="446" y="5173"/>
                    <a:pt x="390" y="5152"/>
                    <a:pt x="335" y="5152"/>
                  </a:cubicBezTo>
                  <a:cubicBezTo>
                    <a:pt x="155" y="5152"/>
                    <a:pt x="0" y="5385"/>
                    <a:pt x="168" y="5553"/>
                  </a:cubicBezTo>
                  <a:lnTo>
                    <a:pt x="1464" y="6848"/>
                  </a:lnTo>
                  <a:cubicBezTo>
                    <a:pt x="1591" y="6975"/>
                    <a:pt x="1762" y="7047"/>
                    <a:pt x="1943" y="7047"/>
                  </a:cubicBezTo>
                  <a:cubicBezTo>
                    <a:pt x="2122" y="7047"/>
                    <a:pt x="2293" y="6975"/>
                    <a:pt x="2423" y="6848"/>
                  </a:cubicBezTo>
                  <a:lnTo>
                    <a:pt x="8708" y="564"/>
                  </a:lnTo>
                  <a:lnTo>
                    <a:pt x="10572" y="2428"/>
                  </a:lnTo>
                  <a:lnTo>
                    <a:pt x="8903" y="4097"/>
                  </a:lnTo>
                  <a:cubicBezTo>
                    <a:pt x="8735" y="4265"/>
                    <a:pt x="8890" y="4498"/>
                    <a:pt x="9070" y="4498"/>
                  </a:cubicBezTo>
                  <a:cubicBezTo>
                    <a:pt x="9124" y="4498"/>
                    <a:pt x="9181" y="4477"/>
                    <a:pt x="9232" y="4426"/>
                  </a:cubicBezTo>
                  <a:lnTo>
                    <a:pt x="11066" y="2592"/>
                  </a:lnTo>
                  <a:cubicBezTo>
                    <a:pt x="11155" y="2500"/>
                    <a:pt x="11155" y="2356"/>
                    <a:pt x="11066" y="2263"/>
                  </a:cubicBezTo>
                  <a:lnTo>
                    <a:pt x="8869" y="70"/>
                  </a:lnTo>
                  <a:cubicBezTo>
                    <a:pt x="8824" y="24"/>
                    <a:pt x="8765" y="1"/>
                    <a:pt x="8706" y="1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" name="Google Shape;5512;p73">
            <a:extLst>
              <a:ext uri="{FF2B5EF4-FFF2-40B4-BE49-F238E27FC236}">
                <a16:creationId xmlns:a16="http://schemas.microsoft.com/office/drawing/2014/main" id="{7217E220-D42A-4B04-B4BA-A15459C3FC81}"/>
              </a:ext>
            </a:extLst>
          </p:cNvPr>
          <p:cNvGrpSpPr/>
          <p:nvPr/>
        </p:nvGrpSpPr>
        <p:grpSpPr>
          <a:xfrm>
            <a:off x="334963" y="5737984"/>
            <a:ext cx="488306" cy="363358"/>
            <a:chOff x="5197967" y="3714018"/>
            <a:chExt cx="386455" cy="287569"/>
          </a:xfrm>
        </p:grpSpPr>
        <p:sp>
          <p:nvSpPr>
            <p:cNvPr id="37" name="Google Shape;5513;p73">
              <a:extLst>
                <a:ext uri="{FF2B5EF4-FFF2-40B4-BE49-F238E27FC236}">
                  <a16:creationId xmlns:a16="http://schemas.microsoft.com/office/drawing/2014/main" id="{87B0EA9E-E09C-4BAC-9672-9F5371AC9188}"/>
                </a:ext>
              </a:extLst>
            </p:cNvPr>
            <p:cNvSpPr/>
            <p:nvPr/>
          </p:nvSpPr>
          <p:spPr>
            <a:xfrm>
              <a:off x="5204595" y="3720148"/>
              <a:ext cx="373200" cy="275336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14;p73">
              <a:extLst>
                <a:ext uri="{FF2B5EF4-FFF2-40B4-BE49-F238E27FC236}">
                  <a16:creationId xmlns:a16="http://schemas.microsoft.com/office/drawing/2014/main" id="{F5A46D39-C756-493A-840C-3032B9AECB59}"/>
                </a:ext>
              </a:extLst>
            </p:cNvPr>
            <p:cNvSpPr/>
            <p:nvPr/>
          </p:nvSpPr>
          <p:spPr>
            <a:xfrm>
              <a:off x="5319591" y="3758576"/>
              <a:ext cx="258204" cy="236908"/>
            </a:xfrm>
            <a:custGeom>
              <a:avLst/>
              <a:gdLst/>
              <a:ahLst/>
              <a:cxnLst/>
              <a:rect l="l" t="t" r="r" b="b"/>
              <a:pathLst>
                <a:path w="9857" h="9044" extrusionOk="0">
                  <a:moveTo>
                    <a:pt x="9130" y="0"/>
                  </a:moveTo>
                  <a:lnTo>
                    <a:pt x="830" y="8300"/>
                  </a:lnTo>
                  <a:cubicBezTo>
                    <a:pt x="604" y="8530"/>
                    <a:pt x="316" y="8687"/>
                    <a:pt x="1" y="8756"/>
                  </a:cubicBezTo>
                  <a:cubicBezTo>
                    <a:pt x="261" y="8941"/>
                    <a:pt x="576" y="9044"/>
                    <a:pt x="898" y="9044"/>
                  </a:cubicBezTo>
                  <a:cubicBezTo>
                    <a:pt x="1310" y="9044"/>
                    <a:pt x="1704" y="8879"/>
                    <a:pt x="1995" y="8588"/>
                  </a:cubicBezTo>
                  <a:lnTo>
                    <a:pt x="9856" y="727"/>
                  </a:lnTo>
                  <a:lnTo>
                    <a:pt x="9130" y="0"/>
                  </a:ln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15;p73">
              <a:extLst>
                <a:ext uri="{FF2B5EF4-FFF2-40B4-BE49-F238E27FC236}">
                  <a16:creationId xmlns:a16="http://schemas.microsoft.com/office/drawing/2014/main" id="{6D0D9338-0646-4F34-937D-F504D530B45F}"/>
                </a:ext>
              </a:extLst>
            </p:cNvPr>
            <p:cNvSpPr/>
            <p:nvPr/>
          </p:nvSpPr>
          <p:spPr>
            <a:xfrm>
              <a:off x="5197967" y="3810259"/>
              <a:ext cx="323299" cy="191328"/>
            </a:xfrm>
            <a:custGeom>
              <a:avLst/>
              <a:gdLst/>
              <a:ahLst/>
              <a:cxnLst/>
              <a:rect l="l" t="t" r="r" b="b"/>
              <a:pathLst>
                <a:path w="12342" h="7304" extrusionOk="0">
                  <a:moveTo>
                    <a:pt x="2449" y="0"/>
                  </a:moveTo>
                  <a:cubicBezTo>
                    <a:pt x="2390" y="0"/>
                    <a:pt x="2331" y="23"/>
                    <a:pt x="2286" y="70"/>
                  </a:cubicBezTo>
                  <a:lnTo>
                    <a:pt x="89" y="2263"/>
                  </a:lnTo>
                  <a:cubicBezTo>
                    <a:pt x="0" y="2352"/>
                    <a:pt x="0" y="2499"/>
                    <a:pt x="89" y="2592"/>
                  </a:cubicBezTo>
                  <a:lnTo>
                    <a:pt x="4280" y="6779"/>
                  </a:lnTo>
                  <a:cubicBezTo>
                    <a:pt x="4613" y="7115"/>
                    <a:pt x="5065" y="7304"/>
                    <a:pt x="5541" y="7304"/>
                  </a:cubicBezTo>
                  <a:cubicBezTo>
                    <a:pt x="6014" y="7304"/>
                    <a:pt x="6470" y="7115"/>
                    <a:pt x="6803" y="6779"/>
                  </a:cubicBezTo>
                  <a:lnTo>
                    <a:pt x="12176" y="1410"/>
                  </a:lnTo>
                  <a:cubicBezTo>
                    <a:pt x="12341" y="1241"/>
                    <a:pt x="12186" y="1008"/>
                    <a:pt x="12007" y="1008"/>
                  </a:cubicBezTo>
                  <a:cubicBezTo>
                    <a:pt x="11953" y="1008"/>
                    <a:pt x="11897" y="1030"/>
                    <a:pt x="11847" y="1081"/>
                  </a:cubicBezTo>
                  <a:lnTo>
                    <a:pt x="6474" y="6450"/>
                  </a:lnTo>
                  <a:cubicBezTo>
                    <a:pt x="6215" y="6707"/>
                    <a:pt x="5877" y="6836"/>
                    <a:pt x="5540" y="6836"/>
                  </a:cubicBezTo>
                  <a:cubicBezTo>
                    <a:pt x="5203" y="6836"/>
                    <a:pt x="4866" y="6707"/>
                    <a:pt x="4609" y="6450"/>
                  </a:cubicBezTo>
                  <a:lnTo>
                    <a:pt x="586" y="2427"/>
                  </a:lnTo>
                  <a:lnTo>
                    <a:pt x="2451" y="563"/>
                  </a:lnTo>
                  <a:lnTo>
                    <a:pt x="3108" y="1221"/>
                  </a:lnTo>
                  <a:cubicBezTo>
                    <a:pt x="3159" y="1272"/>
                    <a:pt x="3216" y="1293"/>
                    <a:pt x="3271" y="1293"/>
                  </a:cubicBezTo>
                  <a:cubicBezTo>
                    <a:pt x="3451" y="1293"/>
                    <a:pt x="3606" y="1060"/>
                    <a:pt x="3437" y="892"/>
                  </a:cubicBezTo>
                  <a:lnTo>
                    <a:pt x="2615" y="70"/>
                  </a:lnTo>
                  <a:cubicBezTo>
                    <a:pt x="2569" y="23"/>
                    <a:pt x="2509" y="0"/>
                    <a:pt x="2449" y="0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16;p73">
              <a:extLst>
                <a:ext uri="{FF2B5EF4-FFF2-40B4-BE49-F238E27FC236}">
                  <a16:creationId xmlns:a16="http://schemas.microsoft.com/office/drawing/2014/main" id="{C74BC496-C851-4547-887D-BF4B35C83A52}"/>
                </a:ext>
              </a:extLst>
            </p:cNvPr>
            <p:cNvSpPr/>
            <p:nvPr/>
          </p:nvSpPr>
          <p:spPr>
            <a:xfrm>
              <a:off x="5292217" y="3714018"/>
              <a:ext cx="292205" cy="184622"/>
            </a:xfrm>
            <a:custGeom>
              <a:avLst/>
              <a:gdLst/>
              <a:ahLst/>
              <a:cxnLst/>
              <a:rect l="l" t="t" r="r" b="b"/>
              <a:pathLst>
                <a:path w="11155" h="7048" extrusionOk="0">
                  <a:moveTo>
                    <a:pt x="8706" y="1"/>
                  </a:moveTo>
                  <a:cubicBezTo>
                    <a:pt x="8646" y="1"/>
                    <a:pt x="8586" y="24"/>
                    <a:pt x="8540" y="70"/>
                  </a:cubicBezTo>
                  <a:lnTo>
                    <a:pt x="2091" y="6519"/>
                  </a:lnTo>
                  <a:cubicBezTo>
                    <a:pt x="2050" y="6560"/>
                    <a:pt x="1996" y="6581"/>
                    <a:pt x="1942" y="6581"/>
                  </a:cubicBezTo>
                  <a:cubicBezTo>
                    <a:pt x="1888" y="6581"/>
                    <a:pt x="1834" y="6560"/>
                    <a:pt x="1793" y="6519"/>
                  </a:cubicBezTo>
                  <a:lnTo>
                    <a:pt x="497" y="5224"/>
                  </a:lnTo>
                  <a:cubicBezTo>
                    <a:pt x="446" y="5173"/>
                    <a:pt x="390" y="5152"/>
                    <a:pt x="335" y="5152"/>
                  </a:cubicBezTo>
                  <a:cubicBezTo>
                    <a:pt x="155" y="5152"/>
                    <a:pt x="0" y="5385"/>
                    <a:pt x="168" y="5553"/>
                  </a:cubicBezTo>
                  <a:lnTo>
                    <a:pt x="1464" y="6848"/>
                  </a:lnTo>
                  <a:cubicBezTo>
                    <a:pt x="1591" y="6975"/>
                    <a:pt x="1762" y="7047"/>
                    <a:pt x="1943" y="7047"/>
                  </a:cubicBezTo>
                  <a:cubicBezTo>
                    <a:pt x="2122" y="7047"/>
                    <a:pt x="2293" y="6975"/>
                    <a:pt x="2423" y="6848"/>
                  </a:cubicBezTo>
                  <a:lnTo>
                    <a:pt x="8708" y="564"/>
                  </a:lnTo>
                  <a:lnTo>
                    <a:pt x="10572" y="2428"/>
                  </a:lnTo>
                  <a:lnTo>
                    <a:pt x="8903" y="4097"/>
                  </a:lnTo>
                  <a:cubicBezTo>
                    <a:pt x="8735" y="4265"/>
                    <a:pt x="8890" y="4498"/>
                    <a:pt x="9070" y="4498"/>
                  </a:cubicBezTo>
                  <a:cubicBezTo>
                    <a:pt x="9124" y="4498"/>
                    <a:pt x="9181" y="4477"/>
                    <a:pt x="9232" y="4426"/>
                  </a:cubicBezTo>
                  <a:lnTo>
                    <a:pt x="11066" y="2592"/>
                  </a:lnTo>
                  <a:cubicBezTo>
                    <a:pt x="11155" y="2500"/>
                    <a:pt x="11155" y="2356"/>
                    <a:pt x="11066" y="2263"/>
                  </a:cubicBezTo>
                  <a:lnTo>
                    <a:pt x="8869" y="70"/>
                  </a:lnTo>
                  <a:cubicBezTo>
                    <a:pt x="8824" y="24"/>
                    <a:pt x="8765" y="1"/>
                    <a:pt x="8706" y="1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75215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7EFB6DC-2BA8-4B1F-A82C-DBDB378CEEEC}"/>
              </a:ext>
            </a:extLst>
          </p:cNvPr>
          <p:cNvSpPr/>
          <p:nvPr/>
        </p:nvSpPr>
        <p:spPr>
          <a:xfrm>
            <a:off x="334963" y="428471"/>
            <a:ext cx="11522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Направления применения инновационных технологий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9725F45C-3EDA-49D8-9335-59928EC39AA7}"/>
              </a:ext>
            </a:extLst>
          </p:cNvPr>
          <p:cNvGrpSpPr/>
          <p:nvPr/>
        </p:nvGrpSpPr>
        <p:grpSpPr>
          <a:xfrm>
            <a:off x="334963" y="1910981"/>
            <a:ext cx="11522072" cy="923330"/>
            <a:chOff x="334964" y="1748296"/>
            <a:chExt cx="11522072" cy="923330"/>
          </a:xfrm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B8261AE3-E2DC-4DE5-B0A1-AE93FB342449}"/>
                </a:ext>
              </a:extLst>
            </p:cNvPr>
            <p:cNvSpPr/>
            <p:nvPr/>
          </p:nvSpPr>
          <p:spPr>
            <a:xfrm>
              <a:off x="2793421" y="1748296"/>
              <a:ext cx="28796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Порталы, моб. приложения, соцсети, электронные торги</a:t>
              </a:r>
            </a:p>
          </p:txBody>
        </p:sp>
        <p:sp>
          <p:nvSpPr>
            <p:cNvPr id="30" name="Стрелка: пятиугольник 29">
              <a:extLst>
                <a:ext uri="{FF2B5EF4-FFF2-40B4-BE49-F238E27FC236}">
                  <a16:creationId xmlns:a16="http://schemas.microsoft.com/office/drawing/2014/main" id="{163C5DDE-FB20-4ACE-B004-C5FD9E570639}"/>
                </a:ext>
              </a:extLst>
            </p:cNvPr>
            <p:cNvSpPr/>
            <p:nvPr/>
          </p:nvSpPr>
          <p:spPr>
            <a:xfrm>
              <a:off x="334964" y="1844824"/>
              <a:ext cx="2447278" cy="730274"/>
            </a:xfrm>
            <a:prstGeom prst="homePlate">
              <a:avLst>
                <a:gd name="adj" fmla="val 34348"/>
              </a:avLst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/>
                <a:t>Электронное правительство</a:t>
              </a:r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531C901D-20E1-4511-A4A9-718428E15B40}"/>
                </a:ext>
              </a:extLst>
            </p:cNvPr>
            <p:cNvSpPr/>
            <p:nvPr/>
          </p:nvSpPr>
          <p:spPr>
            <a:xfrm>
              <a:off x="6028194" y="1748296"/>
              <a:ext cx="302433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Запись к врачу, </a:t>
              </a:r>
            </a:p>
            <a:p>
              <a:r>
                <a:rPr lang="ru-RU" dirty="0">
                  <a:solidFill>
                    <a:srgbClr val="1E293B"/>
                  </a:solidFill>
                </a:rPr>
                <a:t>опросы на Госуслугах, </a:t>
              </a:r>
            </a:p>
            <a:p>
              <a:r>
                <a:rPr lang="ru-RU" dirty="0">
                  <a:solidFill>
                    <a:srgbClr val="1E293B"/>
                  </a:solidFill>
                </a:rPr>
                <a:t>zakupki.gov.ru</a:t>
              </a: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9B27FFFC-23E8-4D9E-9EAB-3FCFE5142D10}"/>
                </a:ext>
              </a:extLst>
            </p:cNvPr>
            <p:cNvSpPr/>
            <p:nvPr/>
          </p:nvSpPr>
          <p:spPr>
            <a:xfrm>
              <a:off x="9407675" y="1748296"/>
              <a:ext cx="244936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Прозрачность, удобство граждан, </a:t>
              </a:r>
              <a:r>
                <a:rPr lang="ru-RU" dirty="0" err="1">
                  <a:solidFill>
                    <a:srgbClr val="1E293B"/>
                  </a:solidFill>
                </a:rPr>
                <a:t>антикоррупция</a:t>
              </a:r>
              <a:endParaRPr lang="ru-RU" dirty="0">
                <a:solidFill>
                  <a:srgbClr val="1E293B"/>
                </a:solidFill>
              </a:endParaRPr>
            </a:p>
          </p:txBody>
        </p:sp>
        <p:sp>
          <p:nvSpPr>
            <p:cNvPr id="47" name="Google Shape;966;p67">
              <a:extLst>
                <a:ext uri="{FF2B5EF4-FFF2-40B4-BE49-F238E27FC236}">
                  <a16:creationId xmlns:a16="http://schemas.microsoft.com/office/drawing/2014/main" id="{ADB95771-6494-4E4E-B741-F7695534B866}"/>
                </a:ext>
              </a:extLst>
            </p:cNvPr>
            <p:cNvSpPr/>
            <p:nvPr/>
          </p:nvSpPr>
          <p:spPr>
            <a:xfrm>
              <a:off x="5663952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966;p67">
              <a:extLst>
                <a:ext uri="{FF2B5EF4-FFF2-40B4-BE49-F238E27FC236}">
                  <a16:creationId xmlns:a16="http://schemas.microsoft.com/office/drawing/2014/main" id="{21F9212A-8F20-4FCD-9236-5B50782177E9}"/>
                </a:ext>
              </a:extLst>
            </p:cNvPr>
            <p:cNvSpPr/>
            <p:nvPr/>
          </p:nvSpPr>
          <p:spPr>
            <a:xfrm>
              <a:off x="8976320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ACAEE4E4-D2EC-4E44-8386-BF31AB2089D8}"/>
              </a:ext>
            </a:extLst>
          </p:cNvPr>
          <p:cNvGrpSpPr/>
          <p:nvPr/>
        </p:nvGrpSpPr>
        <p:grpSpPr>
          <a:xfrm>
            <a:off x="334963" y="2983358"/>
            <a:ext cx="11522072" cy="1200329"/>
            <a:chOff x="334964" y="1609796"/>
            <a:chExt cx="11522072" cy="1200329"/>
          </a:xfrm>
        </p:grpSpPr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227776E9-D7E1-4D6D-8BB4-B9258D5BFE40}"/>
                </a:ext>
              </a:extLst>
            </p:cNvPr>
            <p:cNvSpPr/>
            <p:nvPr/>
          </p:nvSpPr>
          <p:spPr>
            <a:xfrm>
              <a:off x="2793421" y="1748296"/>
              <a:ext cx="28796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СЭД/ECM, облака,</a:t>
              </a:r>
            </a:p>
            <a:p>
              <a:r>
                <a:rPr lang="ru-RU" dirty="0">
                  <a:solidFill>
                    <a:srgbClr val="1E293B"/>
                  </a:solidFill>
                </a:rPr>
                <a:t>ИИ-классификация, OCR (распознавание)</a:t>
              </a:r>
            </a:p>
          </p:txBody>
        </p:sp>
        <p:sp>
          <p:nvSpPr>
            <p:cNvPr id="51" name="Стрелка: пятиугольник 50">
              <a:extLst>
                <a:ext uri="{FF2B5EF4-FFF2-40B4-BE49-F238E27FC236}">
                  <a16:creationId xmlns:a16="http://schemas.microsoft.com/office/drawing/2014/main" id="{2021A0E1-F596-4A42-9AA3-24CB5367DC69}"/>
                </a:ext>
              </a:extLst>
            </p:cNvPr>
            <p:cNvSpPr/>
            <p:nvPr/>
          </p:nvSpPr>
          <p:spPr>
            <a:xfrm>
              <a:off x="334964" y="1844824"/>
              <a:ext cx="2447278" cy="730274"/>
            </a:xfrm>
            <a:prstGeom prst="homePlate">
              <a:avLst>
                <a:gd name="adj" fmla="val 34348"/>
              </a:avLst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err="1"/>
                <a:t>Документо</a:t>
              </a:r>
              <a:r>
                <a:rPr lang="ru-RU" b="1" dirty="0"/>
                <a:t>-оборот</a:t>
              </a:r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id="{12FFF4C4-63D4-4058-8A2F-C937040F8451}"/>
                </a:ext>
              </a:extLst>
            </p:cNvPr>
            <p:cNvSpPr/>
            <p:nvPr/>
          </p:nvSpPr>
          <p:spPr>
            <a:xfrm>
              <a:off x="6028194" y="1748296"/>
              <a:ext cx="302433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МЭДО, цифровые архивы, </a:t>
              </a:r>
              <a:r>
                <a:rPr lang="ru-RU" dirty="0" err="1">
                  <a:solidFill>
                    <a:srgbClr val="1E293B"/>
                  </a:solidFill>
                </a:rPr>
                <a:t>автосортировка</a:t>
              </a:r>
              <a:r>
                <a:rPr lang="ru-RU" dirty="0">
                  <a:solidFill>
                    <a:srgbClr val="1E293B"/>
                  </a:solidFill>
                </a:rPr>
                <a:t> писем</a:t>
              </a:r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id="{DACABE30-1295-42B9-9D34-7D2CEC33DEC6}"/>
                </a:ext>
              </a:extLst>
            </p:cNvPr>
            <p:cNvSpPr/>
            <p:nvPr/>
          </p:nvSpPr>
          <p:spPr>
            <a:xfrm>
              <a:off x="9407675" y="1609796"/>
              <a:ext cx="244936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Ускорение обработки экономия места, меньше ошибок</a:t>
              </a:r>
            </a:p>
          </p:txBody>
        </p:sp>
        <p:sp>
          <p:nvSpPr>
            <p:cNvPr id="54" name="Google Shape;966;p67">
              <a:extLst>
                <a:ext uri="{FF2B5EF4-FFF2-40B4-BE49-F238E27FC236}">
                  <a16:creationId xmlns:a16="http://schemas.microsoft.com/office/drawing/2014/main" id="{F6B4E151-5942-4FAE-A8C1-FD17B9630C8D}"/>
                </a:ext>
              </a:extLst>
            </p:cNvPr>
            <p:cNvSpPr/>
            <p:nvPr/>
          </p:nvSpPr>
          <p:spPr>
            <a:xfrm>
              <a:off x="5663952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966;p67">
              <a:extLst>
                <a:ext uri="{FF2B5EF4-FFF2-40B4-BE49-F238E27FC236}">
                  <a16:creationId xmlns:a16="http://schemas.microsoft.com/office/drawing/2014/main" id="{0843C0BE-DD7E-4D03-86AE-F2BDFDE7B6A7}"/>
                </a:ext>
              </a:extLst>
            </p:cNvPr>
            <p:cNvSpPr/>
            <p:nvPr/>
          </p:nvSpPr>
          <p:spPr>
            <a:xfrm>
              <a:off x="8976320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33AED4BC-F823-401D-8719-31C415FB9707}"/>
              </a:ext>
            </a:extLst>
          </p:cNvPr>
          <p:cNvGrpSpPr/>
          <p:nvPr/>
        </p:nvGrpSpPr>
        <p:grpSpPr>
          <a:xfrm>
            <a:off x="334963" y="4196694"/>
            <a:ext cx="11522072" cy="1208017"/>
            <a:chOff x="334964" y="1612255"/>
            <a:chExt cx="11522072" cy="1208017"/>
          </a:xfrm>
        </p:grpSpPr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id="{D278CABA-B663-4CBC-8478-21C273D97503}"/>
                </a:ext>
              </a:extLst>
            </p:cNvPr>
            <p:cNvSpPr/>
            <p:nvPr/>
          </p:nvSpPr>
          <p:spPr>
            <a:xfrm>
              <a:off x="2793421" y="1612255"/>
              <a:ext cx="287962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err="1">
                  <a:solidFill>
                    <a:srgbClr val="1E293B"/>
                  </a:solidFill>
                </a:rPr>
                <a:t>Big</a:t>
              </a:r>
              <a:r>
                <a:rPr lang="ru-RU" dirty="0">
                  <a:solidFill>
                    <a:srgbClr val="1E293B"/>
                  </a:solidFill>
                </a:rPr>
                <a:t> </a:t>
              </a:r>
              <a:r>
                <a:rPr lang="ru-RU" dirty="0" err="1">
                  <a:solidFill>
                    <a:srgbClr val="1E293B"/>
                  </a:solidFill>
                </a:rPr>
                <a:t>Data</a:t>
              </a:r>
              <a:r>
                <a:rPr lang="ru-RU" dirty="0">
                  <a:solidFill>
                    <a:srgbClr val="1E293B"/>
                  </a:solidFill>
                </a:rPr>
                <a:t>, хранилища данных, предиктивная аналитика</a:t>
              </a:r>
            </a:p>
          </p:txBody>
        </p:sp>
        <p:sp>
          <p:nvSpPr>
            <p:cNvPr id="58" name="Стрелка: пятиугольник 57">
              <a:extLst>
                <a:ext uri="{FF2B5EF4-FFF2-40B4-BE49-F238E27FC236}">
                  <a16:creationId xmlns:a16="http://schemas.microsoft.com/office/drawing/2014/main" id="{F86D0B15-5A9A-4203-B4DF-9932A0A31879}"/>
                </a:ext>
              </a:extLst>
            </p:cNvPr>
            <p:cNvSpPr/>
            <p:nvPr/>
          </p:nvSpPr>
          <p:spPr>
            <a:xfrm>
              <a:off x="334964" y="1844824"/>
              <a:ext cx="2447278" cy="730274"/>
            </a:xfrm>
            <a:prstGeom prst="homePlate">
              <a:avLst>
                <a:gd name="adj" fmla="val 34348"/>
              </a:avLst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/>
                <a:t>Аналитика</a:t>
              </a:r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FE859BB6-7F2C-41AB-B2EC-56DA9EF67D92}"/>
                </a:ext>
              </a:extLst>
            </p:cNvPr>
            <p:cNvSpPr/>
            <p:nvPr/>
          </p:nvSpPr>
          <p:spPr>
            <a:xfrm>
              <a:off x="6028194" y="1748296"/>
              <a:ext cx="302433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Прогноз потребности в </a:t>
              </a:r>
              <a:r>
                <a:rPr lang="ru-RU" dirty="0" err="1">
                  <a:solidFill>
                    <a:srgbClr val="1E293B"/>
                  </a:solidFill>
                </a:rPr>
                <a:t>соцобъектах</a:t>
              </a:r>
              <a:r>
                <a:rPr lang="ru-RU" dirty="0">
                  <a:solidFill>
                    <a:srgbClr val="1E293B"/>
                  </a:solidFill>
                </a:rPr>
                <a:t>, анализ бюджета</a:t>
              </a:r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435BFCEF-6EA7-434A-A702-CA162EFAC06E}"/>
                </a:ext>
              </a:extLst>
            </p:cNvPr>
            <p:cNvSpPr/>
            <p:nvPr/>
          </p:nvSpPr>
          <p:spPr>
            <a:xfrm>
              <a:off x="9407675" y="1619943"/>
              <a:ext cx="244936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Обоснованное планирование, оптимизация ресурсов</a:t>
              </a:r>
            </a:p>
          </p:txBody>
        </p:sp>
        <p:sp>
          <p:nvSpPr>
            <p:cNvPr id="61" name="Google Shape;966;p67">
              <a:extLst>
                <a:ext uri="{FF2B5EF4-FFF2-40B4-BE49-F238E27FC236}">
                  <a16:creationId xmlns:a16="http://schemas.microsoft.com/office/drawing/2014/main" id="{89FDC53C-42E7-43A5-828D-731CFF944B81}"/>
                </a:ext>
              </a:extLst>
            </p:cNvPr>
            <p:cNvSpPr/>
            <p:nvPr/>
          </p:nvSpPr>
          <p:spPr>
            <a:xfrm>
              <a:off x="5663952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966;p67">
              <a:extLst>
                <a:ext uri="{FF2B5EF4-FFF2-40B4-BE49-F238E27FC236}">
                  <a16:creationId xmlns:a16="http://schemas.microsoft.com/office/drawing/2014/main" id="{4924DFF3-7649-4810-AAEB-0A8900421A6D}"/>
                </a:ext>
              </a:extLst>
            </p:cNvPr>
            <p:cNvSpPr/>
            <p:nvPr/>
          </p:nvSpPr>
          <p:spPr>
            <a:xfrm>
              <a:off x="8976320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30CDDF1C-1E04-47DB-9A60-18D89994EA2B}"/>
              </a:ext>
            </a:extLst>
          </p:cNvPr>
          <p:cNvGrpSpPr/>
          <p:nvPr/>
        </p:nvGrpSpPr>
        <p:grpSpPr>
          <a:xfrm>
            <a:off x="334963" y="5397023"/>
            <a:ext cx="11522072" cy="1200329"/>
            <a:chOff x="334964" y="1601706"/>
            <a:chExt cx="11522072" cy="1200329"/>
          </a:xfrm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E90E419A-2A00-47B5-BEF0-706B40705541}"/>
                </a:ext>
              </a:extLst>
            </p:cNvPr>
            <p:cNvSpPr/>
            <p:nvPr/>
          </p:nvSpPr>
          <p:spPr>
            <a:xfrm>
              <a:off x="2793421" y="1748296"/>
              <a:ext cx="287962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1E293B"/>
                  </a:solidFill>
                </a:rPr>
                <a:t>IDS/IPS, </a:t>
              </a:r>
              <a:r>
                <a:rPr lang="ru-RU" dirty="0">
                  <a:solidFill>
                    <a:srgbClr val="1E293B"/>
                  </a:solidFill>
                </a:rPr>
                <a:t>шифрование, </a:t>
              </a:r>
              <a:r>
                <a:rPr lang="en-US" dirty="0">
                  <a:solidFill>
                    <a:srgbClr val="1E293B"/>
                  </a:solidFill>
                </a:rPr>
                <a:t>SIEM, </a:t>
              </a:r>
              <a:r>
                <a:rPr lang="ru-RU" dirty="0">
                  <a:solidFill>
                    <a:srgbClr val="1E293B"/>
                  </a:solidFill>
                </a:rPr>
                <a:t>биометрия</a:t>
              </a:r>
            </a:p>
          </p:txBody>
        </p:sp>
        <p:sp>
          <p:nvSpPr>
            <p:cNvPr id="65" name="Стрелка: пятиугольник 64">
              <a:extLst>
                <a:ext uri="{FF2B5EF4-FFF2-40B4-BE49-F238E27FC236}">
                  <a16:creationId xmlns:a16="http://schemas.microsoft.com/office/drawing/2014/main" id="{9580FEC3-8DB4-4359-8A89-E490DE38122C}"/>
                </a:ext>
              </a:extLst>
            </p:cNvPr>
            <p:cNvSpPr/>
            <p:nvPr/>
          </p:nvSpPr>
          <p:spPr>
            <a:xfrm>
              <a:off x="334964" y="1844824"/>
              <a:ext cx="2447278" cy="730274"/>
            </a:xfrm>
            <a:prstGeom prst="homePlate">
              <a:avLst>
                <a:gd name="adj" fmla="val 34348"/>
              </a:avLst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/>
                <a:t>Безопасность</a:t>
              </a:r>
            </a:p>
          </p:txBody>
        </p:sp>
        <p:sp>
          <p:nvSpPr>
            <p:cNvPr id="66" name="Прямоугольник 65">
              <a:extLst>
                <a:ext uri="{FF2B5EF4-FFF2-40B4-BE49-F238E27FC236}">
                  <a16:creationId xmlns:a16="http://schemas.microsoft.com/office/drawing/2014/main" id="{95F98410-C3D2-4FF1-AD8D-1636A79C5109}"/>
                </a:ext>
              </a:extLst>
            </p:cNvPr>
            <p:cNvSpPr/>
            <p:nvPr/>
          </p:nvSpPr>
          <p:spPr>
            <a:xfrm>
              <a:off x="6028194" y="1887136"/>
              <a:ext cx="302433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Защита Госуслуг от </a:t>
              </a:r>
              <a:r>
                <a:rPr lang="ru-RU" dirty="0" err="1">
                  <a:solidFill>
                    <a:srgbClr val="1E293B"/>
                  </a:solidFill>
                </a:rPr>
                <a:t>DDoS</a:t>
              </a:r>
              <a:r>
                <a:rPr lang="ru-RU" dirty="0">
                  <a:solidFill>
                    <a:srgbClr val="1E293B"/>
                  </a:solidFill>
                </a:rPr>
                <a:t>, мониторинг 24/7</a:t>
              </a:r>
            </a:p>
          </p:txBody>
        </p:sp>
        <p:sp>
          <p:nvSpPr>
            <p:cNvPr id="67" name="Прямоугольник 66">
              <a:extLst>
                <a:ext uri="{FF2B5EF4-FFF2-40B4-BE49-F238E27FC236}">
                  <a16:creationId xmlns:a16="http://schemas.microsoft.com/office/drawing/2014/main" id="{880F21EB-D701-42CA-BDC1-38B00E5766AC}"/>
                </a:ext>
              </a:extLst>
            </p:cNvPr>
            <p:cNvSpPr/>
            <p:nvPr/>
          </p:nvSpPr>
          <p:spPr>
            <a:xfrm>
              <a:off x="9407675" y="1601706"/>
              <a:ext cx="244936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Целостность данных, доверие граждан, бесперебойность</a:t>
              </a:r>
            </a:p>
          </p:txBody>
        </p:sp>
        <p:sp>
          <p:nvSpPr>
            <p:cNvPr id="68" name="Google Shape;966;p67">
              <a:extLst>
                <a:ext uri="{FF2B5EF4-FFF2-40B4-BE49-F238E27FC236}">
                  <a16:creationId xmlns:a16="http://schemas.microsoft.com/office/drawing/2014/main" id="{27570566-791E-494E-9ADB-A586975980C6}"/>
                </a:ext>
              </a:extLst>
            </p:cNvPr>
            <p:cNvSpPr/>
            <p:nvPr/>
          </p:nvSpPr>
          <p:spPr>
            <a:xfrm>
              <a:off x="5663952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966;p67">
              <a:extLst>
                <a:ext uri="{FF2B5EF4-FFF2-40B4-BE49-F238E27FC236}">
                  <a16:creationId xmlns:a16="http://schemas.microsoft.com/office/drawing/2014/main" id="{29E92459-DAB0-4602-9FDD-2C1C079F4C47}"/>
                </a:ext>
              </a:extLst>
            </p:cNvPr>
            <p:cNvSpPr/>
            <p:nvPr/>
          </p:nvSpPr>
          <p:spPr>
            <a:xfrm>
              <a:off x="8976320" y="1981656"/>
              <a:ext cx="332789" cy="456610"/>
            </a:xfrm>
            <a:custGeom>
              <a:avLst/>
              <a:gdLst/>
              <a:ahLst/>
              <a:cxnLst/>
              <a:rect l="l" t="t" r="r" b="b"/>
              <a:pathLst>
                <a:path w="1956" h="2684" extrusionOk="0">
                  <a:moveTo>
                    <a:pt x="1" y="0"/>
                  </a:moveTo>
                  <a:lnTo>
                    <a:pt x="787" y="1342"/>
                  </a:lnTo>
                  <a:lnTo>
                    <a:pt x="1" y="2683"/>
                  </a:lnTo>
                  <a:lnTo>
                    <a:pt x="1955" y="1342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813052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9A7D0CEB-7E5A-4D97-9823-123C969C5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63073"/>
              </p:ext>
            </p:extLst>
          </p:nvPr>
        </p:nvGraphicFramePr>
        <p:xfrm>
          <a:off x="6096000" y="1844675"/>
          <a:ext cx="5904656" cy="4625136"/>
        </p:xfrm>
        <a:graphic>
          <a:graphicData uri="http://schemas.openxmlformats.org/drawingml/2006/table">
            <a:tbl>
              <a:tblPr>
                <a:effectLst>
                  <a:outerShdw blurRad="127000" dist="38100" dir="18900000" algn="b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3247560447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463353943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101043784"/>
                    </a:ext>
                  </a:extLst>
                </a:gridCol>
              </a:tblGrid>
              <a:tr h="394119">
                <a:tc>
                  <a:txBody>
                    <a:bodyPr/>
                    <a:lstStyle/>
                    <a:p>
                      <a:pPr algn="l"/>
                      <a:r>
                        <a:rPr lang="ru-RU" sz="1500" b="1" dirty="0">
                          <a:solidFill>
                            <a:srgbClr val="F1F5F9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Параметр</a:t>
                      </a:r>
                    </a:p>
                  </a:txBody>
                  <a:tcPr marL="79841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474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1" dirty="0">
                          <a:solidFill>
                            <a:srgbClr val="F1F5F9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Традиционный формат</a:t>
                      </a:r>
                    </a:p>
                  </a:txBody>
                  <a:tcPr marL="133068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474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b="1" dirty="0" err="1">
                          <a:solidFill>
                            <a:srgbClr val="F1F5F9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Проактивный</a:t>
                      </a:r>
                      <a:r>
                        <a:rPr lang="ru-RU" sz="1500" b="1" dirty="0">
                          <a:solidFill>
                            <a:srgbClr val="F1F5F9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формат (ИИ)</a:t>
                      </a:r>
                    </a:p>
                  </a:txBody>
                  <a:tcPr marL="133068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4748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33543"/>
                  </a:ext>
                </a:extLst>
              </a:tr>
              <a:tr h="394119">
                <a:tc>
                  <a:txBody>
                    <a:bodyPr/>
                    <a:lstStyle/>
                    <a:p>
                      <a:r>
                        <a:rPr lang="ru-RU" sz="1600" b="0" dirty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Необходимость заявления</a:t>
                      </a:r>
                    </a:p>
                  </a:txBody>
                  <a:tcPr marL="79841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Да</a:t>
                      </a:r>
                    </a:p>
                  </a:txBody>
                  <a:tcPr marL="133068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Нет</a:t>
                      </a:r>
                    </a:p>
                  </a:txBody>
                  <a:tcPr marL="133068" marR="79841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1660760"/>
                  </a:ext>
                </a:extLst>
              </a:tr>
              <a:tr h="688001">
                <a:tc>
                  <a:txBody>
                    <a:bodyPr/>
                    <a:lstStyle/>
                    <a:p>
                      <a:r>
                        <a:rPr lang="ru-RU" sz="1600" b="0" dirty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Сбор справок</a:t>
                      </a:r>
                    </a:p>
                  </a:txBody>
                  <a:tcPr marL="79841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Требуется</a:t>
                      </a:r>
                    </a:p>
                  </a:txBody>
                  <a:tcPr marL="133068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Автоматический межведомственный обмен</a:t>
                      </a:r>
                    </a:p>
                  </a:txBody>
                  <a:tcPr marL="133068" marR="79841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3355681"/>
                  </a:ext>
                </a:extLst>
              </a:tr>
              <a:tr h="541060"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Срок предоставления</a:t>
                      </a:r>
                    </a:p>
                  </a:txBody>
                  <a:tcPr marL="79841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До 30 дней</a:t>
                      </a:r>
                    </a:p>
                  </a:txBody>
                  <a:tcPr marL="133068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От нескольких минут до 24 часов</a:t>
                      </a:r>
                    </a:p>
                  </a:txBody>
                  <a:tcPr marL="133068" marR="79841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806785"/>
                  </a:ext>
                </a:extLst>
              </a:tr>
              <a:tr h="394119"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Личное посещение</a:t>
                      </a:r>
                    </a:p>
                  </a:txBody>
                  <a:tcPr marL="79841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Обязательно</a:t>
                      </a:r>
                    </a:p>
                  </a:txBody>
                  <a:tcPr marL="133068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Не требуется</a:t>
                      </a:r>
                    </a:p>
                  </a:txBody>
                  <a:tcPr marL="133068" marR="79841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1680725"/>
                  </a:ext>
                </a:extLst>
              </a:tr>
              <a:tr h="541060">
                <a:tc>
                  <a:txBody>
                    <a:bodyPr/>
                    <a:lstStyle/>
                    <a:p>
                      <a:r>
                        <a:rPr lang="ru-RU" sz="1600" b="0" dirty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Риск ошибки</a:t>
                      </a:r>
                    </a:p>
                  </a:txBody>
                  <a:tcPr marL="79841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Высокий (человеческий фактор)</a:t>
                      </a:r>
                    </a:p>
                  </a:txBody>
                  <a:tcPr marL="133068" marR="133068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>
                          <a:solidFill>
                            <a:srgbClr val="1E293B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Минимальный</a:t>
                      </a:r>
                    </a:p>
                  </a:txBody>
                  <a:tcPr marL="133068" marR="79841" marT="83168" marB="83168" anchor="ctr">
                    <a:lnL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4748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7501875"/>
                  </a:ext>
                </a:extLst>
              </a:tr>
            </a:tbl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CE91AD6-608D-408B-A672-059E6F22AD8F}"/>
              </a:ext>
            </a:extLst>
          </p:cNvPr>
          <p:cNvSpPr/>
          <p:nvPr/>
        </p:nvSpPr>
        <p:spPr>
          <a:xfrm>
            <a:off x="334963" y="428471"/>
            <a:ext cx="11522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Госуслуги и </a:t>
            </a:r>
            <a:r>
              <a:rPr lang="ru-RU" sz="3600" b="1" dirty="0" err="1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проактивность</a:t>
            </a:r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: </a:t>
            </a:r>
          </a:p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гражданин в центре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C015F0E6-E8B1-4FDF-9EB9-6E49D5F6E5A4}"/>
              </a:ext>
            </a:extLst>
          </p:cNvPr>
          <p:cNvSpPr/>
          <p:nvPr/>
        </p:nvSpPr>
        <p:spPr>
          <a:xfrm>
            <a:off x="334963" y="1844824"/>
            <a:ext cx="2661821" cy="730274"/>
          </a:xfrm>
          <a:prstGeom prst="roundRect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Аудитория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44A9673-299E-4D28-8AD2-45389CAECD0A}"/>
              </a:ext>
            </a:extLst>
          </p:cNvPr>
          <p:cNvSpPr/>
          <p:nvPr/>
        </p:nvSpPr>
        <p:spPr>
          <a:xfrm>
            <a:off x="347427" y="2575098"/>
            <a:ext cx="26618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E293B"/>
                </a:solidFill>
              </a:rPr>
              <a:t>120</a:t>
            </a:r>
            <a:r>
              <a:rPr lang="ru-RU" dirty="0">
                <a:solidFill>
                  <a:srgbClr val="1E293B"/>
                </a:solidFill>
              </a:rPr>
              <a:t> млн зарегистрированных пользователей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AD5E1C61-1A38-49A4-98D9-DAF09F4C97A6}"/>
              </a:ext>
            </a:extLst>
          </p:cNvPr>
          <p:cNvSpPr/>
          <p:nvPr/>
        </p:nvSpPr>
        <p:spPr>
          <a:xfrm>
            <a:off x="3146842" y="1844824"/>
            <a:ext cx="2661821" cy="730274"/>
          </a:xfrm>
          <a:prstGeom prst="roundRect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Новые услуги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DF0AA4E-6CAC-4C54-A51A-3F1120ACD5A5}"/>
              </a:ext>
            </a:extLst>
          </p:cNvPr>
          <p:cNvSpPr/>
          <p:nvPr/>
        </p:nvSpPr>
        <p:spPr>
          <a:xfrm>
            <a:off x="3146843" y="2575098"/>
            <a:ext cx="26742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1E293B"/>
                </a:solidFill>
              </a:rPr>
              <a:t>Более </a:t>
            </a:r>
            <a:r>
              <a:rPr lang="ru-RU" b="1" dirty="0">
                <a:solidFill>
                  <a:srgbClr val="1E293B"/>
                </a:solidFill>
              </a:rPr>
              <a:t>1000</a:t>
            </a:r>
            <a:r>
              <a:rPr lang="ru-RU" dirty="0">
                <a:solidFill>
                  <a:srgbClr val="1E293B"/>
                </a:solidFill>
              </a:rPr>
              <a:t> новых сервисов в 2025 г. (всего &gt; 2,6 тыс.)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548EF2BB-9474-4B3E-86DA-898EA232B008}"/>
              </a:ext>
            </a:extLst>
          </p:cNvPr>
          <p:cNvSpPr/>
          <p:nvPr/>
        </p:nvSpPr>
        <p:spPr>
          <a:xfrm>
            <a:off x="3146841" y="3837326"/>
            <a:ext cx="2661821" cy="730274"/>
          </a:xfrm>
          <a:prstGeom prst="roundRect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Жизненные ситуации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2867DBFC-B6C1-4A31-AC9F-82B8E64469D0}"/>
              </a:ext>
            </a:extLst>
          </p:cNvPr>
          <p:cNvSpPr/>
          <p:nvPr/>
        </p:nvSpPr>
        <p:spPr>
          <a:xfrm>
            <a:off x="3146840" y="4567600"/>
            <a:ext cx="26618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1E293B"/>
                </a:solidFill>
              </a:rPr>
              <a:t>Запущено </a:t>
            </a:r>
            <a:r>
              <a:rPr lang="ru-RU" b="1" dirty="0">
                <a:solidFill>
                  <a:srgbClr val="1E293B"/>
                </a:solidFill>
              </a:rPr>
              <a:t>36</a:t>
            </a:r>
            <a:r>
              <a:rPr lang="ru-RU" dirty="0">
                <a:solidFill>
                  <a:srgbClr val="1E293B"/>
                </a:solidFill>
              </a:rPr>
              <a:t> новых комплексных сервисов (рождение ребенка, потеря работы переезд и др.)</a:t>
            </a: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0BDB28EA-010E-47B6-8814-4EB47358C4CF}"/>
              </a:ext>
            </a:extLst>
          </p:cNvPr>
          <p:cNvSpPr/>
          <p:nvPr/>
        </p:nvSpPr>
        <p:spPr>
          <a:xfrm>
            <a:off x="347427" y="3837326"/>
            <a:ext cx="2661821" cy="730274"/>
          </a:xfrm>
          <a:prstGeom prst="roundRect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Проактивный</a:t>
            </a:r>
            <a:r>
              <a:rPr lang="ru-RU" b="1" dirty="0"/>
              <a:t> формат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1E98188-C5F5-4337-87FB-2A33F4BA0812}"/>
              </a:ext>
            </a:extLst>
          </p:cNvPr>
          <p:cNvSpPr/>
          <p:nvPr/>
        </p:nvSpPr>
        <p:spPr>
          <a:xfrm>
            <a:off x="347427" y="4581128"/>
            <a:ext cx="26618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E293B"/>
                </a:solidFill>
              </a:rPr>
              <a:t>37</a:t>
            </a:r>
            <a:r>
              <a:rPr lang="ru-RU" dirty="0">
                <a:solidFill>
                  <a:srgbClr val="1E293B"/>
                </a:solidFill>
              </a:rPr>
              <a:t> услуг предоставляются автоматически без заявления (сертификат на маткапитал)</a:t>
            </a:r>
          </a:p>
        </p:txBody>
      </p:sp>
    </p:spTree>
    <p:extLst>
      <p:ext uri="{BB962C8B-B14F-4D97-AF65-F5344CB8AC3E}">
        <p14:creationId xmlns:p14="http://schemas.microsoft.com/office/powerpoint/2010/main" val="3782460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5B845DD-E7C6-4AEA-BA4E-2DEEC40668EA}"/>
              </a:ext>
            </a:extLst>
          </p:cNvPr>
          <p:cNvSpPr/>
          <p:nvPr/>
        </p:nvSpPr>
        <p:spPr>
          <a:xfrm>
            <a:off x="334963" y="428471"/>
            <a:ext cx="11522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Искусственный интеллект </a:t>
            </a:r>
          </a:p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в принятии решений</a:t>
            </a: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DC7A6A53-6E58-4BDC-94F8-212A1201D0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9045248"/>
              </p:ext>
            </p:extLst>
          </p:nvPr>
        </p:nvGraphicFramePr>
        <p:xfrm>
          <a:off x="6383338" y="1948204"/>
          <a:ext cx="54737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Google Shape;966;p67">
            <a:extLst>
              <a:ext uri="{FF2B5EF4-FFF2-40B4-BE49-F238E27FC236}">
                <a16:creationId xmlns:a16="http://schemas.microsoft.com/office/drawing/2014/main" id="{7CAAEEE2-B21A-4542-B775-CC10B8406C48}"/>
              </a:ext>
            </a:extLst>
          </p:cNvPr>
          <p:cNvSpPr/>
          <p:nvPr/>
        </p:nvSpPr>
        <p:spPr>
          <a:xfrm>
            <a:off x="334963" y="1948204"/>
            <a:ext cx="332789" cy="456610"/>
          </a:xfrm>
          <a:custGeom>
            <a:avLst/>
            <a:gdLst/>
            <a:ahLst/>
            <a:cxnLst/>
            <a:rect l="l" t="t" r="r" b="b"/>
            <a:pathLst>
              <a:path w="1956" h="2684" extrusionOk="0">
                <a:moveTo>
                  <a:pt x="1" y="0"/>
                </a:moveTo>
                <a:lnTo>
                  <a:pt x="787" y="1342"/>
                </a:lnTo>
                <a:lnTo>
                  <a:pt x="1" y="2683"/>
                </a:lnTo>
                <a:lnTo>
                  <a:pt x="1955" y="1342"/>
                </a:lnTo>
                <a:lnTo>
                  <a:pt x="1" y="0"/>
                </a:lnTo>
                <a:close/>
              </a:path>
            </a:pathLst>
          </a:custGeom>
          <a:gradFill>
            <a:gsLst>
              <a:gs pos="0">
                <a:srgbClr val="0F3B5E"/>
              </a:gs>
              <a:gs pos="100000">
                <a:srgbClr val="0EA5E9"/>
              </a:gs>
            </a:gsLst>
            <a:lin ang="5400000" scaled="1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8B78BA8-A46E-44C5-A344-1D627629FF19}"/>
              </a:ext>
            </a:extLst>
          </p:cNvPr>
          <p:cNvSpPr/>
          <p:nvPr/>
        </p:nvSpPr>
        <p:spPr>
          <a:xfrm>
            <a:off x="767408" y="1948204"/>
            <a:ext cx="50412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Внедрение ИИ в систему управления нацпроектами и госпрограммами</a:t>
            </a:r>
          </a:p>
        </p:txBody>
      </p:sp>
      <p:sp>
        <p:nvSpPr>
          <p:cNvPr id="9" name="Google Shape;966;p67">
            <a:extLst>
              <a:ext uri="{FF2B5EF4-FFF2-40B4-BE49-F238E27FC236}">
                <a16:creationId xmlns:a16="http://schemas.microsoft.com/office/drawing/2014/main" id="{62FF3B90-B16D-4DC3-B435-D48C9DD6D0FD}"/>
              </a:ext>
            </a:extLst>
          </p:cNvPr>
          <p:cNvSpPr/>
          <p:nvPr/>
        </p:nvSpPr>
        <p:spPr>
          <a:xfrm>
            <a:off x="334963" y="3991987"/>
            <a:ext cx="332789" cy="456610"/>
          </a:xfrm>
          <a:custGeom>
            <a:avLst/>
            <a:gdLst/>
            <a:ahLst/>
            <a:cxnLst/>
            <a:rect l="l" t="t" r="r" b="b"/>
            <a:pathLst>
              <a:path w="1956" h="2684" extrusionOk="0">
                <a:moveTo>
                  <a:pt x="1" y="0"/>
                </a:moveTo>
                <a:lnTo>
                  <a:pt x="787" y="1342"/>
                </a:lnTo>
                <a:lnTo>
                  <a:pt x="1" y="2683"/>
                </a:lnTo>
                <a:lnTo>
                  <a:pt x="1955" y="1342"/>
                </a:lnTo>
                <a:lnTo>
                  <a:pt x="1" y="0"/>
                </a:lnTo>
                <a:close/>
              </a:path>
            </a:pathLst>
          </a:custGeom>
          <a:gradFill>
            <a:gsLst>
              <a:gs pos="0">
                <a:srgbClr val="0F3B5E"/>
              </a:gs>
              <a:gs pos="100000">
                <a:srgbClr val="0EA5E9"/>
              </a:gs>
            </a:gsLst>
            <a:lin ang="5400000" scaled="1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B75F0CB-0FB6-4DB0-982D-4E02ED223A3D}"/>
              </a:ext>
            </a:extLst>
          </p:cNvPr>
          <p:cNvSpPr/>
          <p:nvPr/>
        </p:nvSpPr>
        <p:spPr>
          <a:xfrm>
            <a:off x="767408" y="3991987"/>
            <a:ext cx="50412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Анализ 1 тыс. вариантов взаимосвязей в минуту</a:t>
            </a:r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id="{9C24E628-7545-4C66-9220-330678386C61}"/>
              </a:ext>
            </a:extLst>
          </p:cNvPr>
          <p:cNvSpPr/>
          <p:nvPr/>
        </p:nvSpPr>
        <p:spPr>
          <a:xfrm>
            <a:off x="767408" y="2933221"/>
            <a:ext cx="1728192" cy="720080"/>
          </a:xfrm>
          <a:prstGeom prst="round2DiagRect">
            <a:avLst>
              <a:gd name="adj1" fmla="val 36824"/>
              <a:gd name="adj2" fmla="val 0"/>
            </a:avLst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96%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B3D9FCE-AAD0-4C66-8F44-0CD4533664AE}"/>
              </a:ext>
            </a:extLst>
          </p:cNvPr>
          <p:cNvSpPr/>
          <p:nvPr/>
        </p:nvSpPr>
        <p:spPr>
          <a:xfrm>
            <a:off x="2596820" y="2969075"/>
            <a:ext cx="3499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Точность прогноза рисков невыполнения программ</a:t>
            </a:r>
          </a:p>
        </p:txBody>
      </p:sp>
      <p:sp>
        <p:nvSpPr>
          <p:cNvPr id="13" name="Google Shape;966;p67">
            <a:extLst>
              <a:ext uri="{FF2B5EF4-FFF2-40B4-BE49-F238E27FC236}">
                <a16:creationId xmlns:a16="http://schemas.microsoft.com/office/drawing/2014/main" id="{4ADE0F7D-BD80-481C-B29C-370BDC68AFE6}"/>
              </a:ext>
            </a:extLst>
          </p:cNvPr>
          <p:cNvSpPr/>
          <p:nvPr/>
        </p:nvSpPr>
        <p:spPr>
          <a:xfrm>
            <a:off x="334963" y="4982060"/>
            <a:ext cx="332789" cy="456610"/>
          </a:xfrm>
          <a:custGeom>
            <a:avLst/>
            <a:gdLst/>
            <a:ahLst/>
            <a:cxnLst/>
            <a:rect l="l" t="t" r="r" b="b"/>
            <a:pathLst>
              <a:path w="1956" h="2684" extrusionOk="0">
                <a:moveTo>
                  <a:pt x="1" y="0"/>
                </a:moveTo>
                <a:lnTo>
                  <a:pt x="787" y="1342"/>
                </a:lnTo>
                <a:lnTo>
                  <a:pt x="1" y="2683"/>
                </a:lnTo>
                <a:lnTo>
                  <a:pt x="1955" y="1342"/>
                </a:lnTo>
                <a:lnTo>
                  <a:pt x="1" y="0"/>
                </a:lnTo>
                <a:close/>
              </a:path>
            </a:pathLst>
          </a:custGeom>
          <a:gradFill>
            <a:gsLst>
              <a:gs pos="0">
                <a:srgbClr val="0F3B5E"/>
              </a:gs>
              <a:gs pos="100000">
                <a:srgbClr val="0EA5E9"/>
              </a:gs>
            </a:gsLst>
            <a:lin ang="5400000" scaled="1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229AF43F-5F89-4CDA-A2FB-55FA9DE79E76}"/>
              </a:ext>
            </a:extLst>
          </p:cNvPr>
          <p:cNvSpPr/>
          <p:nvPr/>
        </p:nvSpPr>
        <p:spPr>
          <a:xfrm>
            <a:off x="767408" y="4977005"/>
            <a:ext cx="50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Экономия времени: анализ данных, на который у 76 экспертов ушло бы 4 года, ИИ выполняет за 1 день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08FB43F-31EA-44B1-93C9-3D3052CE433A}"/>
              </a:ext>
            </a:extLst>
          </p:cNvPr>
          <p:cNvSpPr/>
          <p:nvPr/>
        </p:nvSpPr>
        <p:spPr>
          <a:xfrm>
            <a:off x="7049689" y="5103446"/>
            <a:ext cx="12602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0F3B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250+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B1EB9257-B7FC-4CFC-B955-39D2E9C95688}"/>
              </a:ext>
            </a:extLst>
          </p:cNvPr>
          <p:cNvSpPr/>
          <p:nvPr/>
        </p:nvSpPr>
        <p:spPr>
          <a:xfrm>
            <a:off x="6383338" y="5602014"/>
            <a:ext cx="25929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1E293B"/>
                </a:solidFill>
              </a:rPr>
              <a:t>верифицированных ИИ-решений</a:t>
            </a:r>
          </a:p>
          <a:p>
            <a:pPr algn="ctr"/>
            <a:r>
              <a:rPr lang="ru-RU" dirty="0">
                <a:solidFill>
                  <a:srgbClr val="1E293B"/>
                </a:solidFill>
              </a:rPr>
              <a:t>в регионах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DE2BD785-BEAC-4AC8-B298-E17E3A8217CA}"/>
              </a:ext>
            </a:extLst>
          </p:cNvPr>
          <p:cNvSpPr/>
          <p:nvPr/>
        </p:nvSpPr>
        <p:spPr>
          <a:xfrm>
            <a:off x="9933626" y="5103446"/>
            <a:ext cx="6944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0F3B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58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541E7FB7-ED04-4BD3-B55E-B8F136AF16E6}"/>
              </a:ext>
            </a:extLst>
          </p:cNvPr>
          <p:cNvSpPr/>
          <p:nvPr/>
        </p:nvSpPr>
        <p:spPr>
          <a:xfrm>
            <a:off x="9267275" y="5602014"/>
            <a:ext cx="25929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1E293B"/>
                </a:solidFill>
              </a:rPr>
              <a:t>ИИ-решений непосредственно</a:t>
            </a:r>
          </a:p>
          <a:p>
            <a:pPr algn="ctr"/>
            <a:r>
              <a:rPr lang="ru-RU" dirty="0">
                <a:solidFill>
                  <a:srgbClr val="1E293B"/>
                </a:solidFill>
              </a:rPr>
              <a:t>в органах власти</a:t>
            </a:r>
          </a:p>
        </p:txBody>
      </p:sp>
    </p:spTree>
    <p:extLst>
      <p:ext uri="{BB962C8B-B14F-4D97-AF65-F5344CB8AC3E}">
        <p14:creationId xmlns:p14="http://schemas.microsoft.com/office/powerpoint/2010/main" val="433779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E5C359A-B930-4A4E-8ED8-FA3389085A4C}"/>
              </a:ext>
            </a:extLst>
          </p:cNvPr>
          <p:cNvSpPr/>
          <p:nvPr/>
        </p:nvSpPr>
        <p:spPr>
          <a:xfrm>
            <a:off x="334963" y="428471"/>
            <a:ext cx="11522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Практика </a:t>
            </a:r>
          </a:p>
          <a:p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внедрения ИИ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D51E19B8-1AAB-4D12-A0E4-C5137F5FD5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4203674"/>
              </p:ext>
            </p:extLst>
          </p:nvPr>
        </p:nvGraphicFramePr>
        <p:xfrm>
          <a:off x="7824192" y="276296"/>
          <a:ext cx="4032844" cy="1739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3" name="Google Shape;939;p67">
            <a:extLst>
              <a:ext uri="{FF2B5EF4-FFF2-40B4-BE49-F238E27FC236}">
                <a16:creationId xmlns:a16="http://schemas.microsoft.com/office/drawing/2014/main" id="{98E30CCB-B3EE-49F4-9F5A-E3AB46C8FCC7}"/>
              </a:ext>
            </a:extLst>
          </p:cNvPr>
          <p:cNvGrpSpPr/>
          <p:nvPr/>
        </p:nvGrpSpPr>
        <p:grpSpPr>
          <a:xfrm>
            <a:off x="4586537" y="2269639"/>
            <a:ext cx="540000" cy="479020"/>
            <a:chOff x="4929875" y="2065025"/>
            <a:chExt cx="49625" cy="44025"/>
          </a:xfrm>
        </p:grpSpPr>
        <p:sp>
          <p:nvSpPr>
            <p:cNvPr id="14" name="Google Shape;940;p67">
              <a:extLst>
                <a:ext uri="{FF2B5EF4-FFF2-40B4-BE49-F238E27FC236}">
                  <a16:creationId xmlns:a16="http://schemas.microsoft.com/office/drawing/2014/main" id="{91876DDA-E275-439F-8F05-01846FEA1807}"/>
                </a:ext>
              </a:extLst>
            </p:cNvPr>
            <p:cNvSpPr/>
            <p:nvPr/>
          </p:nvSpPr>
          <p:spPr>
            <a:xfrm>
              <a:off x="4950075" y="2065025"/>
              <a:ext cx="29425" cy="44025"/>
            </a:xfrm>
            <a:custGeom>
              <a:avLst/>
              <a:gdLst/>
              <a:ahLst/>
              <a:cxnLst/>
              <a:rect l="l" t="t" r="r" b="b"/>
              <a:pathLst>
                <a:path w="1177" h="1761" extrusionOk="0">
                  <a:moveTo>
                    <a:pt x="1" y="0"/>
                  </a:moveTo>
                  <a:lnTo>
                    <a:pt x="729" y="880"/>
                  </a:lnTo>
                  <a:lnTo>
                    <a:pt x="1" y="1760"/>
                  </a:lnTo>
                  <a:lnTo>
                    <a:pt x="1176" y="880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941;p67">
              <a:extLst>
                <a:ext uri="{FF2B5EF4-FFF2-40B4-BE49-F238E27FC236}">
                  <a16:creationId xmlns:a16="http://schemas.microsoft.com/office/drawing/2014/main" id="{66F6CCDC-5375-42E4-991A-196C58FC035E}"/>
                </a:ext>
              </a:extLst>
            </p:cNvPr>
            <p:cNvSpPr/>
            <p:nvPr/>
          </p:nvSpPr>
          <p:spPr>
            <a:xfrm>
              <a:off x="4929875" y="2065025"/>
              <a:ext cx="29425" cy="44025"/>
            </a:xfrm>
            <a:custGeom>
              <a:avLst/>
              <a:gdLst/>
              <a:ahLst/>
              <a:cxnLst/>
              <a:rect l="l" t="t" r="r" b="b"/>
              <a:pathLst>
                <a:path w="1177" h="1761" extrusionOk="0">
                  <a:moveTo>
                    <a:pt x="1" y="0"/>
                  </a:moveTo>
                  <a:lnTo>
                    <a:pt x="736" y="880"/>
                  </a:lnTo>
                  <a:lnTo>
                    <a:pt x="1" y="1760"/>
                  </a:lnTo>
                  <a:lnTo>
                    <a:pt x="1" y="1760"/>
                  </a:lnTo>
                  <a:lnTo>
                    <a:pt x="1176" y="880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3FBEE034-44BE-4682-8FD3-895B0B87FC2A}"/>
              </a:ext>
            </a:extLst>
          </p:cNvPr>
          <p:cNvSpPr/>
          <p:nvPr/>
        </p:nvSpPr>
        <p:spPr>
          <a:xfrm>
            <a:off x="334963" y="2144012"/>
            <a:ext cx="3960837" cy="730274"/>
          </a:xfrm>
          <a:prstGeom prst="roundRect">
            <a:avLst/>
          </a:prstGeom>
          <a:solidFill>
            <a:srgbClr val="F1F5F9"/>
          </a:soli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A10259C7-D1A1-4ACA-BF34-B7307EDE612B}"/>
              </a:ext>
            </a:extLst>
          </p:cNvPr>
          <p:cNvSpPr/>
          <p:nvPr/>
        </p:nvSpPr>
        <p:spPr>
          <a:xfrm>
            <a:off x="1421162" y="2324483"/>
            <a:ext cx="2576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F3B5E"/>
                </a:solidFill>
              </a:rPr>
              <a:t>Здравоохранение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3CE53AA1-9037-49E8-81FC-9E6246738842}"/>
              </a:ext>
            </a:extLst>
          </p:cNvPr>
          <p:cNvSpPr/>
          <p:nvPr/>
        </p:nvSpPr>
        <p:spPr>
          <a:xfrm>
            <a:off x="334963" y="2144012"/>
            <a:ext cx="864493" cy="730274"/>
          </a:xfrm>
          <a:prstGeom prst="roundRect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pic>
        <p:nvPicPr>
          <p:cNvPr id="20" name="Рисунок 19" descr="Стетоскоп">
            <a:extLst>
              <a:ext uri="{FF2B5EF4-FFF2-40B4-BE49-F238E27FC236}">
                <a16:creationId xmlns:a16="http://schemas.microsoft.com/office/drawing/2014/main" id="{DFD0A4C1-77DA-4BA4-9897-DB2F25876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7209" y="2239149"/>
            <a:ext cx="540000" cy="540000"/>
          </a:xfrm>
          <a:prstGeom prst="rect">
            <a:avLst/>
          </a:prstGeom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8AD01D12-8E57-4D76-BE8B-B5D4F5030306}"/>
              </a:ext>
            </a:extLst>
          </p:cNvPr>
          <p:cNvSpPr/>
          <p:nvPr/>
        </p:nvSpPr>
        <p:spPr>
          <a:xfrm>
            <a:off x="5139254" y="2047484"/>
            <a:ext cx="29767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1E293B"/>
                </a:solidFill>
              </a:rPr>
              <a:t>Сахалин </a:t>
            </a:r>
          </a:p>
          <a:p>
            <a:pPr algn="ctr"/>
            <a:r>
              <a:rPr lang="ru-RU" dirty="0">
                <a:solidFill>
                  <a:srgbClr val="1E293B"/>
                </a:solidFill>
              </a:rPr>
              <a:t>(платформа </a:t>
            </a:r>
          </a:p>
          <a:p>
            <a:pPr algn="ctr"/>
            <a:r>
              <a:rPr lang="ru-RU" dirty="0">
                <a:solidFill>
                  <a:srgbClr val="1E293B"/>
                </a:solidFill>
              </a:rPr>
              <a:t>«Третье мнение»)</a:t>
            </a:r>
          </a:p>
        </p:txBody>
      </p:sp>
      <p:grpSp>
        <p:nvGrpSpPr>
          <p:cNvPr id="33" name="Google Shape;939;p67">
            <a:extLst>
              <a:ext uri="{FF2B5EF4-FFF2-40B4-BE49-F238E27FC236}">
                <a16:creationId xmlns:a16="http://schemas.microsoft.com/office/drawing/2014/main" id="{9B9CB20D-37F8-4620-BE81-57DB44870D1B}"/>
              </a:ext>
            </a:extLst>
          </p:cNvPr>
          <p:cNvGrpSpPr/>
          <p:nvPr/>
        </p:nvGrpSpPr>
        <p:grpSpPr>
          <a:xfrm>
            <a:off x="8265314" y="2269639"/>
            <a:ext cx="540000" cy="479020"/>
            <a:chOff x="4929875" y="2065025"/>
            <a:chExt cx="49625" cy="44025"/>
          </a:xfrm>
        </p:grpSpPr>
        <p:sp>
          <p:nvSpPr>
            <p:cNvPr id="34" name="Google Shape;940;p67">
              <a:extLst>
                <a:ext uri="{FF2B5EF4-FFF2-40B4-BE49-F238E27FC236}">
                  <a16:creationId xmlns:a16="http://schemas.microsoft.com/office/drawing/2014/main" id="{250A9732-891C-4CC6-928A-66AB28EF12BE}"/>
                </a:ext>
              </a:extLst>
            </p:cNvPr>
            <p:cNvSpPr/>
            <p:nvPr/>
          </p:nvSpPr>
          <p:spPr>
            <a:xfrm>
              <a:off x="4950075" y="2065025"/>
              <a:ext cx="29425" cy="44025"/>
            </a:xfrm>
            <a:custGeom>
              <a:avLst/>
              <a:gdLst/>
              <a:ahLst/>
              <a:cxnLst/>
              <a:rect l="l" t="t" r="r" b="b"/>
              <a:pathLst>
                <a:path w="1177" h="1761" extrusionOk="0">
                  <a:moveTo>
                    <a:pt x="1" y="0"/>
                  </a:moveTo>
                  <a:lnTo>
                    <a:pt x="729" y="880"/>
                  </a:lnTo>
                  <a:lnTo>
                    <a:pt x="1" y="1760"/>
                  </a:lnTo>
                  <a:lnTo>
                    <a:pt x="1176" y="880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941;p67">
              <a:extLst>
                <a:ext uri="{FF2B5EF4-FFF2-40B4-BE49-F238E27FC236}">
                  <a16:creationId xmlns:a16="http://schemas.microsoft.com/office/drawing/2014/main" id="{ED7F993D-8EDF-4333-BD5B-AE889E35D710}"/>
                </a:ext>
              </a:extLst>
            </p:cNvPr>
            <p:cNvSpPr/>
            <p:nvPr/>
          </p:nvSpPr>
          <p:spPr>
            <a:xfrm>
              <a:off x="4929875" y="2065025"/>
              <a:ext cx="29425" cy="44025"/>
            </a:xfrm>
            <a:custGeom>
              <a:avLst/>
              <a:gdLst/>
              <a:ahLst/>
              <a:cxnLst/>
              <a:rect l="l" t="t" r="r" b="b"/>
              <a:pathLst>
                <a:path w="1177" h="1761" extrusionOk="0">
                  <a:moveTo>
                    <a:pt x="1" y="0"/>
                  </a:moveTo>
                  <a:lnTo>
                    <a:pt x="736" y="880"/>
                  </a:lnTo>
                  <a:lnTo>
                    <a:pt x="1" y="1760"/>
                  </a:lnTo>
                  <a:lnTo>
                    <a:pt x="1" y="1760"/>
                  </a:lnTo>
                  <a:lnTo>
                    <a:pt x="1176" y="880"/>
                  </a:ln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100000">
                  <a:srgbClr val="0EA5E9"/>
                </a:gs>
              </a:gsLst>
              <a:lin ang="5400000" scaled="1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93555E5B-F257-409B-942F-7B031E3FE98F}"/>
              </a:ext>
            </a:extLst>
          </p:cNvPr>
          <p:cNvSpPr/>
          <p:nvPr/>
        </p:nvSpPr>
        <p:spPr>
          <a:xfrm>
            <a:off x="8959449" y="2185984"/>
            <a:ext cx="28975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1E293B"/>
                </a:solidFill>
              </a:rPr>
              <a:t>80 тыс. исследований снимков</a:t>
            </a:r>
          </a:p>
        </p:txBody>
      </p: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1D039F19-6C8E-46A4-9054-BD7A20E68FD6}"/>
              </a:ext>
            </a:extLst>
          </p:cNvPr>
          <p:cNvGrpSpPr/>
          <p:nvPr/>
        </p:nvGrpSpPr>
        <p:grpSpPr>
          <a:xfrm>
            <a:off x="334962" y="3172434"/>
            <a:ext cx="11522076" cy="1200329"/>
            <a:chOff x="334963" y="1709442"/>
            <a:chExt cx="11522076" cy="1200329"/>
          </a:xfrm>
        </p:grpSpPr>
        <p:grpSp>
          <p:nvGrpSpPr>
            <p:cNvPr id="39" name="Google Shape;939;p67">
              <a:extLst>
                <a:ext uri="{FF2B5EF4-FFF2-40B4-BE49-F238E27FC236}">
                  <a16:creationId xmlns:a16="http://schemas.microsoft.com/office/drawing/2014/main" id="{E873CC6A-9C70-4B2C-8E2C-2F4D11135E7C}"/>
                </a:ext>
              </a:extLst>
            </p:cNvPr>
            <p:cNvGrpSpPr/>
            <p:nvPr/>
          </p:nvGrpSpPr>
          <p:grpSpPr>
            <a:xfrm>
              <a:off x="4586537" y="1970259"/>
              <a:ext cx="540000" cy="479020"/>
              <a:chOff x="4929875" y="2065025"/>
              <a:chExt cx="49625" cy="44025"/>
            </a:xfrm>
          </p:grpSpPr>
          <p:sp>
            <p:nvSpPr>
              <p:cNvPr id="49" name="Google Shape;940;p67">
                <a:extLst>
                  <a:ext uri="{FF2B5EF4-FFF2-40B4-BE49-F238E27FC236}">
                    <a16:creationId xmlns:a16="http://schemas.microsoft.com/office/drawing/2014/main" id="{C174EA2E-D303-4B28-9F0E-F6CACD2B64E4}"/>
                  </a:ext>
                </a:extLst>
              </p:cNvPr>
              <p:cNvSpPr/>
              <p:nvPr/>
            </p:nvSpPr>
            <p:spPr>
              <a:xfrm>
                <a:off x="49500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29" y="88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941;p67">
                <a:extLst>
                  <a:ext uri="{FF2B5EF4-FFF2-40B4-BE49-F238E27FC236}">
                    <a16:creationId xmlns:a16="http://schemas.microsoft.com/office/drawing/2014/main" id="{B229B3F3-9AAD-4471-81C0-C64373A0293F}"/>
                  </a:ext>
                </a:extLst>
              </p:cNvPr>
              <p:cNvSpPr/>
              <p:nvPr/>
            </p:nvSpPr>
            <p:spPr>
              <a:xfrm>
                <a:off x="49298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36" y="880"/>
                    </a:lnTo>
                    <a:lnTo>
                      <a:pt x="1" y="176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Прямоугольник: скругленные углы 39">
              <a:extLst>
                <a:ext uri="{FF2B5EF4-FFF2-40B4-BE49-F238E27FC236}">
                  <a16:creationId xmlns:a16="http://schemas.microsoft.com/office/drawing/2014/main" id="{D688C462-F5DC-4CF0-869E-89D0F3C84EA1}"/>
                </a:ext>
              </a:extLst>
            </p:cNvPr>
            <p:cNvSpPr/>
            <p:nvPr/>
          </p:nvSpPr>
          <p:spPr>
            <a:xfrm>
              <a:off x="334963" y="1844632"/>
              <a:ext cx="3960837" cy="730274"/>
            </a:xfrm>
            <a:prstGeom prst="roundRect">
              <a:avLst/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53942165-3B09-4052-9617-7DC91941FE27}"/>
                </a:ext>
              </a:extLst>
            </p:cNvPr>
            <p:cNvSpPr/>
            <p:nvPr/>
          </p:nvSpPr>
          <p:spPr>
            <a:xfrm>
              <a:off x="1419265" y="2025103"/>
              <a:ext cx="240191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solidFill>
                    <a:srgbClr val="0F3B5E"/>
                  </a:solidFill>
                </a:rPr>
                <a:t>Госуправление</a:t>
              </a:r>
            </a:p>
          </p:txBody>
        </p:sp>
        <p:sp>
          <p:nvSpPr>
            <p:cNvPr id="42" name="Прямоугольник: скругленные углы 41">
              <a:extLst>
                <a:ext uri="{FF2B5EF4-FFF2-40B4-BE49-F238E27FC236}">
                  <a16:creationId xmlns:a16="http://schemas.microsoft.com/office/drawing/2014/main" id="{DA50E628-B263-4C3E-992A-723483C5356E}"/>
                </a:ext>
              </a:extLst>
            </p:cNvPr>
            <p:cNvSpPr/>
            <p:nvPr/>
          </p:nvSpPr>
          <p:spPr>
            <a:xfrm>
              <a:off x="334963" y="1844632"/>
              <a:ext cx="864493" cy="730274"/>
            </a:xfrm>
            <a:prstGeom prst="roundRect">
              <a:avLst/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442FD078-CA44-4EA8-BAD5-48CD529B66E5}"/>
                </a:ext>
              </a:extLst>
            </p:cNvPr>
            <p:cNvSpPr/>
            <p:nvPr/>
          </p:nvSpPr>
          <p:spPr>
            <a:xfrm>
              <a:off x="5139254" y="1748104"/>
              <a:ext cx="29767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1E293B"/>
                  </a:solidFill>
                </a:rPr>
                <a:t>ХМАО </a:t>
              </a:r>
            </a:p>
            <a:p>
              <a:pPr algn="ctr"/>
              <a:r>
                <a:rPr lang="ru-RU" dirty="0">
                  <a:solidFill>
                    <a:srgbClr val="1E293B"/>
                  </a:solidFill>
                </a:rPr>
                <a:t>(платформа «</a:t>
              </a:r>
              <a:r>
                <a:rPr lang="ru-RU" dirty="0" err="1">
                  <a:solidFill>
                    <a:srgbClr val="1E293B"/>
                  </a:solidFill>
                </a:rPr>
                <a:t>Инфосфера</a:t>
              </a:r>
              <a:r>
                <a:rPr lang="ru-RU" dirty="0">
                  <a:solidFill>
                    <a:srgbClr val="1E293B"/>
                  </a:solidFill>
                </a:rPr>
                <a:t>»)</a:t>
              </a:r>
            </a:p>
          </p:txBody>
        </p:sp>
        <p:grpSp>
          <p:nvGrpSpPr>
            <p:cNvPr id="45" name="Google Shape;939;p67">
              <a:extLst>
                <a:ext uri="{FF2B5EF4-FFF2-40B4-BE49-F238E27FC236}">
                  <a16:creationId xmlns:a16="http://schemas.microsoft.com/office/drawing/2014/main" id="{643BE914-4A7F-4F6E-95DD-0177EF930699}"/>
                </a:ext>
              </a:extLst>
            </p:cNvPr>
            <p:cNvGrpSpPr/>
            <p:nvPr/>
          </p:nvGrpSpPr>
          <p:grpSpPr>
            <a:xfrm>
              <a:off x="8265314" y="1970259"/>
              <a:ext cx="540000" cy="479020"/>
              <a:chOff x="4929875" y="2065025"/>
              <a:chExt cx="49625" cy="44025"/>
            </a:xfrm>
          </p:grpSpPr>
          <p:sp>
            <p:nvSpPr>
              <p:cNvPr id="47" name="Google Shape;940;p67">
                <a:extLst>
                  <a:ext uri="{FF2B5EF4-FFF2-40B4-BE49-F238E27FC236}">
                    <a16:creationId xmlns:a16="http://schemas.microsoft.com/office/drawing/2014/main" id="{CB3700D3-8CF7-4CA1-B57E-48973672D882}"/>
                  </a:ext>
                </a:extLst>
              </p:cNvPr>
              <p:cNvSpPr/>
              <p:nvPr/>
            </p:nvSpPr>
            <p:spPr>
              <a:xfrm>
                <a:off x="49500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29" y="88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941;p67">
                <a:extLst>
                  <a:ext uri="{FF2B5EF4-FFF2-40B4-BE49-F238E27FC236}">
                    <a16:creationId xmlns:a16="http://schemas.microsoft.com/office/drawing/2014/main" id="{2FF7F5D2-31F5-4BAE-849E-B96518795E77}"/>
                  </a:ext>
                </a:extLst>
              </p:cNvPr>
              <p:cNvSpPr/>
              <p:nvPr/>
            </p:nvSpPr>
            <p:spPr>
              <a:xfrm>
                <a:off x="49298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36" y="880"/>
                    </a:lnTo>
                    <a:lnTo>
                      <a:pt x="1" y="176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9AF6F15F-7B83-46B0-9AFB-175C062EE2F0}"/>
                </a:ext>
              </a:extLst>
            </p:cNvPr>
            <p:cNvSpPr/>
            <p:nvPr/>
          </p:nvSpPr>
          <p:spPr>
            <a:xfrm>
              <a:off x="8959449" y="1709442"/>
              <a:ext cx="289759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1E293B"/>
                  </a:solidFill>
                </a:rPr>
                <a:t>Поиск информации: </a:t>
              </a:r>
            </a:p>
            <a:p>
              <a:pPr algn="ctr"/>
              <a:r>
                <a:rPr lang="ru-RU" dirty="0">
                  <a:solidFill>
                    <a:srgbClr val="1E293B"/>
                  </a:solidFill>
                </a:rPr>
                <a:t>до 1-2 минут</a:t>
              </a:r>
            </a:p>
            <a:p>
              <a:pPr algn="ctr"/>
              <a:r>
                <a:rPr lang="ru-RU" dirty="0">
                  <a:solidFill>
                    <a:srgbClr val="1E293B"/>
                  </a:solidFill>
                </a:rPr>
                <a:t>Ошибки в документах ↓ на 70%</a:t>
              </a:r>
            </a:p>
          </p:txBody>
        </p:sp>
      </p:grpSp>
      <p:pic>
        <p:nvPicPr>
          <p:cNvPr id="22" name="Рисунок 21" descr="Документ">
            <a:extLst>
              <a:ext uri="{FF2B5EF4-FFF2-40B4-BE49-F238E27FC236}">
                <a16:creationId xmlns:a16="http://schemas.microsoft.com/office/drawing/2014/main" id="{F3D42281-E2B6-43D3-A5D8-1910D17450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7208" y="3402761"/>
            <a:ext cx="540000" cy="540000"/>
          </a:xfrm>
          <a:prstGeom prst="rect">
            <a:avLst/>
          </a:prstGeom>
        </p:spPr>
      </p:pic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ED94352E-9DF1-4664-9936-549C528F5D73}"/>
              </a:ext>
            </a:extLst>
          </p:cNvPr>
          <p:cNvGrpSpPr/>
          <p:nvPr/>
        </p:nvGrpSpPr>
        <p:grpSpPr>
          <a:xfrm>
            <a:off x="334962" y="4498802"/>
            <a:ext cx="11522076" cy="730274"/>
            <a:chOff x="334963" y="1844632"/>
            <a:chExt cx="11522076" cy="730274"/>
          </a:xfrm>
        </p:grpSpPr>
        <p:grpSp>
          <p:nvGrpSpPr>
            <p:cNvPr id="52" name="Google Shape;939;p67">
              <a:extLst>
                <a:ext uri="{FF2B5EF4-FFF2-40B4-BE49-F238E27FC236}">
                  <a16:creationId xmlns:a16="http://schemas.microsoft.com/office/drawing/2014/main" id="{A7EADB76-CF75-4E8F-89F3-E94C22D77F83}"/>
                </a:ext>
              </a:extLst>
            </p:cNvPr>
            <p:cNvGrpSpPr/>
            <p:nvPr/>
          </p:nvGrpSpPr>
          <p:grpSpPr>
            <a:xfrm>
              <a:off x="4586537" y="1970259"/>
              <a:ext cx="540000" cy="479020"/>
              <a:chOff x="4929875" y="2065025"/>
              <a:chExt cx="49625" cy="44025"/>
            </a:xfrm>
          </p:grpSpPr>
          <p:sp>
            <p:nvSpPr>
              <p:cNvPr id="61" name="Google Shape;940;p67">
                <a:extLst>
                  <a:ext uri="{FF2B5EF4-FFF2-40B4-BE49-F238E27FC236}">
                    <a16:creationId xmlns:a16="http://schemas.microsoft.com/office/drawing/2014/main" id="{CAC2EBA4-C0E0-43EE-88D8-794A6F1A6C11}"/>
                  </a:ext>
                </a:extLst>
              </p:cNvPr>
              <p:cNvSpPr/>
              <p:nvPr/>
            </p:nvSpPr>
            <p:spPr>
              <a:xfrm>
                <a:off x="49500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29" y="88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941;p67">
                <a:extLst>
                  <a:ext uri="{FF2B5EF4-FFF2-40B4-BE49-F238E27FC236}">
                    <a16:creationId xmlns:a16="http://schemas.microsoft.com/office/drawing/2014/main" id="{6BC6991D-0353-47DA-8B02-B4007250AD71}"/>
                  </a:ext>
                </a:extLst>
              </p:cNvPr>
              <p:cNvSpPr/>
              <p:nvPr/>
            </p:nvSpPr>
            <p:spPr>
              <a:xfrm>
                <a:off x="49298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36" y="880"/>
                    </a:lnTo>
                    <a:lnTo>
                      <a:pt x="1" y="176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3" name="Прямоугольник: скругленные углы 52">
              <a:extLst>
                <a:ext uri="{FF2B5EF4-FFF2-40B4-BE49-F238E27FC236}">
                  <a16:creationId xmlns:a16="http://schemas.microsoft.com/office/drawing/2014/main" id="{7B2DDFC0-B48B-476B-B64D-836DA8F545EA}"/>
                </a:ext>
              </a:extLst>
            </p:cNvPr>
            <p:cNvSpPr/>
            <p:nvPr/>
          </p:nvSpPr>
          <p:spPr>
            <a:xfrm>
              <a:off x="334963" y="1844632"/>
              <a:ext cx="3960837" cy="730274"/>
            </a:xfrm>
            <a:prstGeom prst="roundRect">
              <a:avLst/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54" name="Прямоугольник 53">
              <a:extLst>
                <a:ext uri="{FF2B5EF4-FFF2-40B4-BE49-F238E27FC236}">
                  <a16:creationId xmlns:a16="http://schemas.microsoft.com/office/drawing/2014/main" id="{340C84C5-CB1B-4613-874A-83636EE29204}"/>
                </a:ext>
              </a:extLst>
            </p:cNvPr>
            <p:cNvSpPr/>
            <p:nvPr/>
          </p:nvSpPr>
          <p:spPr>
            <a:xfrm>
              <a:off x="1419265" y="2025103"/>
              <a:ext cx="240191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solidFill>
                    <a:srgbClr val="0F3B5E"/>
                  </a:solidFill>
                </a:rPr>
                <a:t>Безопасность</a:t>
              </a:r>
            </a:p>
          </p:txBody>
        </p:sp>
        <p:sp>
          <p:nvSpPr>
            <p:cNvPr id="55" name="Прямоугольник: скругленные углы 54">
              <a:extLst>
                <a:ext uri="{FF2B5EF4-FFF2-40B4-BE49-F238E27FC236}">
                  <a16:creationId xmlns:a16="http://schemas.microsoft.com/office/drawing/2014/main" id="{DBB99422-5CBF-4538-9A08-7CC3834EC682}"/>
                </a:ext>
              </a:extLst>
            </p:cNvPr>
            <p:cNvSpPr/>
            <p:nvPr/>
          </p:nvSpPr>
          <p:spPr>
            <a:xfrm>
              <a:off x="334963" y="1844632"/>
              <a:ext cx="864493" cy="730274"/>
            </a:xfrm>
            <a:prstGeom prst="roundRect">
              <a:avLst/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56" name="Прямоугольник 55">
              <a:extLst>
                <a:ext uri="{FF2B5EF4-FFF2-40B4-BE49-F238E27FC236}">
                  <a16:creationId xmlns:a16="http://schemas.microsoft.com/office/drawing/2014/main" id="{CFDA043E-5356-4CF5-8E89-2458D9B0363A}"/>
                </a:ext>
              </a:extLst>
            </p:cNvPr>
            <p:cNvSpPr/>
            <p:nvPr/>
          </p:nvSpPr>
          <p:spPr>
            <a:xfrm>
              <a:off x="5139254" y="1886603"/>
              <a:ext cx="297674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1E293B"/>
                  </a:solidFill>
                </a:rPr>
                <a:t>Красноярский</a:t>
              </a:r>
            </a:p>
            <a:p>
              <a:pPr algn="ctr"/>
              <a:r>
                <a:rPr lang="ru-RU" dirty="0">
                  <a:solidFill>
                    <a:srgbClr val="1E293B"/>
                  </a:solidFill>
                </a:rPr>
                <a:t>край</a:t>
              </a:r>
            </a:p>
          </p:txBody>
        </p:sp>
        <p:grpSp>
          <p:nvGrpSpPr>
            <p:cNvPr id="57" name="Google Shape;939;p67">
              <a:extLst>
                <a:ext uri="{FF2B5EF4-FFF2-40B4-BE49-F238E27FC236}">
                  <a16:creationId xmlns:a16="http://schemas.microsoft.com/office/drawing/2014/main" id="{108A560C-6FDE-4049-9473-E12068FBD250}"/>
                </a:ext>
              </a:extLst>
            </p:cNvPr>
            <p:cNvGrpSpPr/>
            <p:nvPr/>
          </p:nvGrpSpPr>
          <p:grpSpPr>
            <a:xfrm>
              <a:off x="8265314" y="1970259"/>
              <a:ext cx="540000" cy="479020"/>
              <a:chOff x="4929875" y="2065025"/>
              <a:chExt cx="49625" cy="44025"/>
            </a:xfrm>
          </p:grpSpPr>
          <p:sp>
            <p:nvSpPr>
              <p:cNvPr id="59" name="Google Shape;940;p67">
                <a:extLst>
                  <a:ext uri="{FF2B5EF4-FFF2-40B4-BE49-F238E27FC236}">
                    <a16:creationId xmlns:a16="http://schemas.microsoft.com/office/drawing/2014/main" id="{9C53FADF-7649-4186-B950-7044ADC3BE40}"/>
                  </a:ext>
                </a:extLst>
              </p:cNvPr>
              <p:cNvSpPr/>
              <p:nvPr/>
            </p:nvSpPr>
            <p:spPr>
              <a:xfrm>
                <a:off x="49500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29" y="88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941;p67">
                <a:extLst>
                  <a:ext uri="{FF2B5EF4-FFF2-40B4-BE49-F238E27FC236}">
                    <a16:creationId xmlns:a16="http://schemas.microsoft.com/office/drawing/2014/main" id="{50748A81-D57D-4B47-B564-24B19F08B72E}"/>
                  </a:ext>
                </a:extLst>
              </p:cNvPr>
              <p:cNvSpPr/>
              <p:nvPr/>
            </p:nvSpPr>
            <p:spPr>
              <a:xfrm>
                <a:off x="49298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36" y="880"/>
                    </a:lnTo>
                    <a:lnTo>
                      <a:pt x="1" y="176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8" name="Прямоугольник 57">
              <a:extLst>
                <a:ext uri="{FF2B5EF4-FFF2-40B4-BE49-F238E27FC236}">
                  <a16:creationId xmlns:a16="http://schemas.microsoft.com/office/drawing/2014/main" id="{BBE5A9EB-403D-48FC-B1C1-188431DEE3B1}"/>
                </a:ext>
              </a:extLst>
            </p:cNvPr>
            <p:cNvSpPr/>
            <p:nvPr/>
          </p:nvSpPr>
          <p:spPr>
            <a:xfrm>
              <a:off x="8959449" y="1844632"/>
              <a:ext cx="289759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1E293B"/>
                  </a:solidFill>
                </a:rPr>
                <a:t>Поиск людей: </a:t>
              </a:r>
            </a:p>
            <a:p>
              <a:pPr algn="ctr"/>
              <a:r>
                <a:rPr lang="ru-RU" dirty="0">
                  <a:solidFill>
                    <a:srgbClr val="1E293B"/>
                  </a:solidFill>
                </a:rPr>
                <a:t>с 20 дней до 7 минут</a:t>
              </a:r>
            </a:p>
          </p:txBody>
        </p:sp>
      </p:grpSp>
      <p:pic>
        <p:nvPicPr>
          <p:cNvPr id="24" name="Рисунок 23" descr="Блокировка">
            <a:extLst>
              <a:ext uri="{FF2B5EF4-FFF2-40B4-BE49-F238E27FC236}">
                <a16:creationId xmlns:a16="http://schemas.microsoft.com/office/drawing/2014/main" id="{97156F80-8669-4402-9136-AEDD326D58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3001" y="4593939"/>
            <a:ext cx="540000" cy="540000"/>
          </a:xfrm>
          <a:prstGeom prst="rect">
            <a:avLst/>
          </a:prstGeom>
        </p:spPr>
      </p:pic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7D5AF731-97DA-4562-A7A3-B436CCF1E026}"/>
              </a:ext>
            </a:extLst>
          </p:cNvPr>
          <p:cNvGrpSpPr/>
          <p:nvPr/>
        </p:nvGrpSpPr>
        <p:grpSpPr>
          <a:xfrm>
            <a:off x="336129" y="5651054"/>
            <a:ext cx="11522076" cy="730274"/>
            <a:chOff x="334963" y="1844632"/>
            <a:chExt cx="11522076" cy="730274"/>
          </a:xfrm>
        </p:grpSpPr>
        <p:grpSp>
          <p:nvGrpSpPr>
            <p:cNvPr id="64" name="Google Shape;939;p67">
              <a:extLst>
                <a:ext uri="{FF2B5EF4-FFF2-40B4-BE49-F238E27FC236}">
                  <a16:creationId xmlns:a16="http://schemas.microsoft.com/office/drawing/2014/main" id="{1CF38B9E-9FAE-4AB9-B679-75A26C14D997}"/>
                </a:ext>
              </a:extLst>
            </p:cNvPr>
            <p:cNvGrpSpPr/>
            <p:nvPr/>
          </p:nvGrpSpPr>
          <p:grpSpPr>
            <a:xfrm>
              <a:off x="4586537" y="1970259"/>
              <a:ext cx="540000" cy="479020"/>
              <a:chOff x="4929875" y="2065025"/>
              <a:chExt cx="49625" cy="44025"/>
            </a:xfrm>
          </p:grpSpPr>
          <p:sp>
            <p:nvSpPr>
              <p:cNvPr id="73" name="Google Shape;940;p67">
                <a:extLst>
                  <a:ext uri="{FF2B5EF4-FFF2-40B4-BE49-F238E27FC236}">
                    <a16:creationId xmlns:a16="http://schemas.microsoft.com/office/drawing/2014/main" id="{DE13878C-0C59-4E02-8991-EF410781E321}"/>
                  </a:ext>
                </a:extLst>
              </p:cNvPr>
              <p:cNvSpPr/>
              <p:nvPr/>
            </p:nvSpPr>
            <p:spPr>
              <a:xfrm>
                <a:off x="49500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29" y="88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941;p67">
                <a:extLst>
                  <a:ext uri="{FF2B5EF4-FFF2-40B4-BE49-F238E27FC236}">
                    <a16:creationId xmlns:a16="http://schemas.microsoft.com/office/drawing/2014/main" id="{A537B06B-4A72-44E7-9363-8FF5E0AE4ABF}"/>
                  </a:ext>
                </a:extLst>
              </p:cNvPr>
              <p:cNvSpPr/>
              <p:nvPr/>
            </p:nvSpPr>
            <p:spPr>
              <a:xfrm>
                <a:off x="49298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36" y="880"/>
                    </a:lnTo>
                    <a:lnTo>
                      <a:pt x="1" y="176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5" name="Прямоугольник: скругленные углы 64">
              <a:extLst>
                <a:ext uri="{FF2B5EF4-FFF2-40B4-BE49-F238E27FC236}">
                  <a16:creationId xmlns:a16="http://schemas.microsoft.com/office/drawing/2014/main" id="{90602A08-7C18-490C-8948-5E00E295452A}"/>
                </a:ext>
              </a:extLst>
            </p:cNvPr>
            <p:cNvSpPr/>
            <p:nvPr/>
          </p:nvSpPr>
          <p:spPr>
            <a:xfrm>
              <a:off x="334963" y="1844632"/>
              <a:ext cx="3960837" cy="730274"/>
            </a:xfrm>
            <a:prstGeom prst="roundRect">
              <a:avLst/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66" name="Прямоугольник 65">
              <a:extLst>
                <a:ext uri="{FF2B5EF4-FFF2-40B4-BE49-F238E27FC236}">
                  <a16:creationId xmlns:a16="http://schemas.microsoft.com/office/drawing/2014/main" id="{7AE297FB-2A92-4E5E-8550-748AA771CF20}"/>
                </a:ext>
              </a:extLst>
            </p:cNvPr>
            <p:cNvSpPr/>
            <p:nvPr/>
          </p:nvSpPr>
          <p:spPr>
            <a:xfrm>
              <a:off x="1419265" y="2025103"/>
              <a:ext cx="240191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solidFill>
                    <a:srgbClr val="0F3B5E"/>
                  </a:solidFill>
                </a:rPr>
                <a:t>Транспорт</a:t>
              </a:r>
            </a:p>
          </p:txBody>
        </p:sp>
        <p:sp>
          <p:nvSpPr>
            <p:cNvPr id="67" name="Прямоугольник: скругленные углы 66">
              <a:extLst>
                <a:ext uri="{FF2B5EF4-FFF2-40B4-BE49-F238E27FC236}">
                  <a16:creationId xmlns:a16="http://schemas.microsoft.com/office/drawing/2014/main" id="{EA953241-A7B4-4F1E-8CB2-1FD875A7F8C7}"/>
                </a:ext>
              </a:extLst>
            </p:cNvPr>
            <p:cNvSpPr/>
            <p:nvPr/>
          </p:nvSpPr>
          <p:spPr>
            <a:xfrm>
              <a:off x="334963" y="1844632"/>
              <a:ext cx="864493" cy="730274"/>
            </a:xfrm>
            <a:prstGeom prst="roundRect">
              <a:avLst/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68" name="Прямоугольник 67">
              <a:extLst>
                <a:ext uri="{FF2B5EF4-FFF2-40B4-BE49-F238E27FC236}">
                  <a16:creationId xmlns:a16="http://schemas.microsoft.com/office/drawing/2014/main" id="{5EDF5026-704E-4EE0-9D3B-2AC930743E75}"/>
                </a:ext>
              </a:extLst>
            </p:cNvPr>
            <p:cNvSpPr/>
            <p:nvPr/>
          </p:nvSpPr>
          <p:spPr>
            <a:xfrm>
              <a:off x="5139254" y="1886603"/>
              <a:ext cx="297674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1E293B"/>
                  </a:solidFill>
                </a:rPr>
                <a:t>Тюменская </a:t>
              </a:r>
            </a:p>
            <a:p>
              <a:pPr algn="ctr"/>
              <a:r>
                <a:rPr lang="ru-RU" dirty="0">
                  <a:solidFill>
                    <a:srgbClr val="1E293B"/>
                  </a:solidFill>
                </a:rPr>
                <a:t>область</a:t>
              </a:r>
            </a:p>
          </p:txBody>
        </p:sp>
        <p:grpSp>
          <p:nvGrpSpPr>
            <p:cNvPr id="69" name="Google Shape;939;p67">
              <a:extLst>
                <a:ext uri="{FF2B5EF4-FFF2-40B4-BE49-F238E27FC236}">
                  <a16:creationId xmlns:a16="http://schemas.microsoft.com/office/drawing/2014/main" id="{4165DF71-7435-4DD2-B001-701DF5776985}"/>
                </a:ext>
              </a:extLst>
            </p:cNvPr>
            <p:cNvGrpSpPr/>
            <p:nvPr/>
          </p:nvGrpSpPr>
          <p:grpSpPr>
            <a:xfrm>
              <a:off x="8265314" y="1970259"/>
              <a:ext cx="540000" cy="479020"/>
              <a:chOff x="4929875" y="2065025"/>
              <a:chExt cx="49625" cy="44025"/>
            </a:xfrm>
          </p:grpSpPr>
          <p:sp>
            <p:nvSpPr>
              <p:cNvPr id="71" name="Google Shape;940;p67">
                <a:extLst>
                  <a:ext uri="{FF2B5EF4-FFF2-40B4-BE49-F238E27FC236}">
                    <a16:creationId xmlns:a16="http://schemas.microsoft.com/office/drawing/2014/main" id="{B9832C6E-FB03-42FE-89A8-06E90C5A2736}"/>
                  </a:ext>
                </a:extLst>
              </p:cNvPr>
              <p:cNvSpPr/>
              <p:nvPr/>
            </p:nvSpPr>
            <p:spPr>
              <a:xfrm>
                <a:off x="49500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29" y="88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941;p67">
                <a:extLst>
                  <a:ext uri="{FF2B5EF4-FFF2-40B4-BE49-F238E27FC236}">
                    <a16:creationId xmlns:a16="http://schemas.microsoft.com/office/drawing/2014/main" id="{4B46071A-10E6-49FB-BA28-DEF1BFC50603}"/>
                  </a:ext>
                </a:extLst>
              </p:cNvPr>
              <p:cNvSpPr/>
              <p:nvPr/>
            </p:nvSpPr>
            <p:spPr>
              <a:xfrm>
                <a:off x="4929875" y="2065025"/>
                <a:ext cx="29425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177" h="1761" extrusionOk="0">
                    <a:moveTo>
                      <a:pt x="1" y="0"/>
                    </a:moveTo>
                    <a:lnTo>
                      <a:pt x="736" y="880"/>
                    </a:lnTo>
                    <a:lnTo>
                      <a:pt x="1" y="1760"/>
                    </a:lnTo>
                    <a:lnTo>
                      <a:pt x="1" y="1760"/>
                    </a:lnTo>
                    <a:lnTo>
                      <a:pt x="1176" y="88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0">
                    <a:srgbClr val="0F3B5E"/>
                  </a:gs>
                  <a:gs pos="100000">
                    <a:srgbClr val="0EA5E9"/>
                  </a:gs>
                </a:gsLst>
                <a:lin ang="5400000" scaled="1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10C3547D-E6A1-4993-943D-251D35C978BA}"/>
                </a:ext>
              </a:extLst>
            </p:cNvPr>
            <p:cNvSpPr/>
            <p:nvPr/>
          </p:nvSpPr>
          <p:spPr>
            <a:xfrm>
              <a:off x="8959449" y="1844632"/>
              <a:ext cx="289759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srgbClr val="1E293B"/>
                  </a:solidFill>
                </a:rPr>
                <a:t>Выявление ДТП </a:t>
              </a:r>
            </a:p>
            <a:p>
              <a:pPr algn="ctr"/>
              <a:r>
                <a:rPr lang="ru-RU" dirty="0">
                  <a:solidFill>
                    <a:srgbClr val="1E293B"/>
                  </a:solidFill>
                </a:rPr>
                <a:t>с точностью 70%</a:t>
              </a:r>
            </a:p>
          </p:txBody>
        </p:sp>
      </p:grpSp>
      <p:pic>
        <p:nvPicPr>
          <p:cNvPr id="26" name="Рисунок 25" descr="Машина">
            <a:extLst>
              <a:ext uri="{FF2B5EF4-FFF2-40B4-BE49-F238E27FC236}">
                <a16:creationId xmlns:a16="http://schemas.microsoft.com/office/drawing/2014/main" id="{8199098E-49FC-412B-BCD7-F2E2ADE3D0A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3001" y="5746190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80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4B61909-06AA-4E82-B7FC-450BF886B7A7}"/>
              </a:ext>
            </a:extLst>
          </p:cNvPr>
          <p:cNvSpPr/>
          <p:nvPr/>
        </p:nvSpPr>
        <p:spPr>
          <a:xfrm>
            <a:off x="334963" y="428471"/>
            <a:ext cx="11522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Безопасность данных – </a:t>
            </a:r>
          </a:p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приоритет №1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9B15F1-7021-47A7-9930-2A2D3ABD55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86"/>
          <a:stretch/>
        </p:blipFill>
        <p:spPr>
          <a:xfrm>
            <a:off x="0" y="4418457"/>
            <a:ext cx="12192000" cy="2439543"/>
          </a:xfrm>
          <a:prstGeom prst="round2SameRect">
            <a:avLst>
              <a:gd name="adj1" fmla="val 12763"/>
              <a:gd name="adj2" fmla="val 0"/>
            </a:avLst>
          </a:prstGeom>
          <a:effectLst>
            <a:outerShdw blurRad="1270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: скругленные противолежащие углы 6">
            <a:extLst>
              <a:ext uri="{FF2B5EF4-FFF2-40B4-BE49-F238E27FC236}">
                <a16:creationId xmlns:a16="http://schemas.microsoft.com/office/drawing/2014/main" id="{35D1DC01-885A-4991-88CC-F3CA737E2BFE}"/>
              </a:ext>
            </a:extLst>
          </p:cNvPr>
          <p:cNvSpPr/>
          <p:nvPr/>
        </p:nvSpPr>
        <p:spPr>
          <a:xfrm>
            <a:off x="330162" y="1866198"/>
            <a:ext cx="1728192" cy="720080"/>
          </a:xfrm>
          <a:prstGeom prst="round2DiagRect">
            <a:avLst>
              <a:gd name="adj1" fmla="val 36824"/>
              <a:gd name="adj2" fmla="val 0"/>
            </a:avLst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73%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1D917ED-ECA8-4783-975F-83B17A8F3781}"/>
              </a:ext>
            </a:extLst>
          </p:cNvPr>
          <p:cNvSpPr/>
          <p:nvPr/>
        </p:nvSpPr>
        <p:spPr>
          <a:xfrm>
            <a:off x="2159573" y="1903072"/>
            <a:ext cx="36490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всех утечек данных – госсектор (на 2025 г.)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276A838-F0B9-487D-9841-EC8317D4940C}"/>
              </a:ext>
            </a:extLst>
          </p:cNvPr>
          <p:cNvSpPr/>
          <p:nvPr/>
        </p:nvSpPr>
        <p:spPr>
          <a:xfrm>
            <a:off x="6383340" y="2404545"/>
            <a:ext cx="5473698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0F3B5E"/>
                </a:solidFill>
              </a:rPr>
              <a:t>Причины</a:t>
            </a:r>
          </a:p>
          <a:p>
            <a:pPr marL="285750" indent="-285750">
              <a:spcAft>
                <a:spcPts val="600"/>
              </a:spcAft>
              <a:buClr>
                <a:srgbClr val="0F3B5E"/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1E293B"/>
                </a:solidFill>
              </a:rPr>
              <a:t>политическая мотивация хакеров</a:t>
            </a:r>
          </a:p>
          <a:p>
            <a:pPr marL="285750" indent="-285750">
              <a:spcAft>
                <a:spcPts val="600"/>
              </a:spcAft>
              <a:buClr>
                <a:srgbClr val="0F3B5E"/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1E293B"/>
                </a:solidFill>
              </a:rPr>
              <a:t>халатность сотрудников</a:t>
            </a:r>
          </a:p>
          <a:p>
            <a:pPr marL="285750" indent="-285750">
              <a:spcAft>
                <a:spcPts val="600"/>
              </a:spcAft>
              <a:buClr>
                <a:srgbClr val="0F3B5E"/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1E293B"/>
                </a:solidFill>
              </a:rPr>
              <a:t>недостаток финансирования защиты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1207BBE-41AE-46E0-98C3-9EA64A427E5E}"/>
              </a:ext>
            </a:extLst>
          </p:cNvPr>
          <p:cNvSpPr/>
          <p:nvPr/>
        </p:nvSpPr>
        <p:spPr>
          <a:xfrm>
            <a:off x="334963" y="2796961"/>
            <a:ext cx="5473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Утекло </a:t>
            </a:r>
            <a:r>
              <a:rPr lang="ru-RU" b="1" dirty="0">
                <a:solidFill>
                  <a:srgbClr val="1E293B"/>
                </a:solidFill>
              </a:rPr>
              <a:t>105 млн</a:t>
            </a:r>
            <a:r>
              <a:rPr lang="ru-RU" dirty="0">
                <a:solidFill>
                  <a:srgbClr val="1E293B"/>
                </a:solidFill>
              </a:rPr>
              <a:t> строк данных (записи о гражданах и компаниях) 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578BB77-5520-4A4E-AE38-CF21CD510CF5}"/>
              </a:ext>
            </a:extLst>
          </p:cNvPr>
          <p:cNvSpPr/>
          <p:nvPr/>
        </p:nvSpPr>
        <p:spPr>
          <a:xfrm>
            <a:off x="330162" y="3542633"/>
            <a:ext cx="5473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Всего утекло </a:t>
            </a:r>
            <a:r>
              <a:rPr lang="ru-RU" b="1" dirty="0">
                <a:solidFill>
                  <a:srgbClr val="1E293B"/>
                </a:solidFill>
              </a:rPr>
              <a:t>&gt; 145 млн</a:t>
            </a:r>
            <a:r>
              <a:rPr lang="ru-RU" dirty="0">
                <a:solidFill>
                  <a:srgbClr val="1E293B"/>
                </a:solidFill>
              </a:rPr>
              <a:t> строк по всем секторам</a:t>
            </a:r>
          </a:p>
        </p:txBody>
      </p:sp>
    </p:spTree>
    <p:extLst>
      <p:ext uri="{BB962C8B-B14F-4D97-AF65-F5344CB8AC3E}">
        <p14:creationId xmlns:p14="http://schemas.microsoft.com/office/powerpoint/2010/main" val="3844622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F9DBDFD-C058-448A-8E6C-F2CED428E89D}"/>
              </a:ext>
            </a:extLst>
          </p:cNvPr>
          <p:cNvSpPr/>
          <p:nvPr/>
        </p:nvSpPr>
        <p:spPr>
          <a:xfrm>
            <a:off x="334963" y="428471"/>
            <a:ext cx="115220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Импортозамещение ПО</a:t>
            </a:r>
          </a:p>
        </p:txBody>
      </p:sp>
      <p:grpSp>
        <p:nvGrpSpPr>
          <p:cNvPr id="10" name="Google Shape;4492;p72">
            <a:extLst>
              <a:ext uri="{FF2B5EF4-FFF2-40B4-BE49-F238E27FC236}">
                <a16:creationId xmlns:a16="http://schemas.microsoft.com/office/drawing/2014/main" id="{97D32D5A-E057-4D9B-BA3F-4A933DA03173}"/>
              </a:ext>
            </a:extLst>
          </p:cNvPr>
          <p:cNvGrpSpPr/>
          <p:nvPr/>
        </p:nvGrpSpPr>
        <p:grpSpPr>
          <a:xfrm>
            <a:off x="10235561" y="3365484"/>
            <a:ext cx="1390502" cy="327856"/>
            <a:chOff x="3530150" y="2790075"/>
            <a:chExt cx="1962600" cy="225300"/>
          </a:xfrm>
        </p:grpSpPr>
        <p:sp>
          <p:nvSpPr>
            <p:cNvPr id="11" name="Google Shape;4493;p72">
              <a:extLst>
                <a:ext uri="{FF2B5EF4-FFF2-40B4-BE49-F238E27FC236}">
                  <a16:creationId xmlns:a16="http://schemas.microsoft.com/office/drawing/2014/main" id="{E6A3F864-8BB1-43E4-A313-98BA827C6AD8}"/>
                </a:ext>
              </a:extLst>
            </p:cNvPr>
            <p:cNvSpPr/>
            <p:nvPr/>
          </p:nvSpPr>
          <p:spPr>
            <a:xfrm>
              <a:off x="3530150" y="2790075"/>
              <a:ext cx="1962600" cy="225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494;p72">
              <a:extLst>
                <a:ext uri="{FF2B5EF4-FFF2-40B4-BE49-F238E27FC236}">
                  <a16:creationId xmlns:a16="http://schemas.microsoft.com/office/drawing/2014/main" id="{DE83B356-F3C9-4EF4-B702-E2333D1DF8A4}"/>
                </a:ext>
              </a:extLst>
            </p:cNvPr>
            <p:cNvSpPr/>
            <p:nvPr/>
          </p:nvSpPr>
          <p:spPr>
            <a:xfrm>
              <a:off x="3530150" y="2790075"/>
              <a:ext cx="1962600" cy="225300"/>
            </a:xfrm>
            <a:prstGeom prst="rect">
              <a:avLst/>
            </a:pr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id="{7BFDD366-C827-46CE-A1D3-456E8D3BC7D9}"/>
              </a:ext>
            </a:extLst>
          </p:cNvPr>
          <p:cNvSpPr/>
          <p:nvPr/>
        </p:nvSpPr>
        <p:spPr>
          <a:xfrm>
            <a:off x="330162" y="2480385"/>
            <a:ext cx="1728192" cy="720080"/>
          </a:xfrm>
          <a:prstGeom prst="round2DiagRect">
            <a:avLst>
              <a:gd name="adj1" fmla="val 36824"/>
              <a:gd name="adj2" fmla="val 0"/>
            </a:avLst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2027 г.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17FF86F-92B0-4D33-83BB-47AD24204E8A}"/>
              </a:ext>
            </a:extLst>
          </p:cNvPr>
          <p:cNvSpPr/>
          <p:nvPr/>
        </p:nvSpPr>
        <p:spPr>
          <a:xfrm>
            <a:off x="2159573" y="2378760"/>
            <a:ext cx="36490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Целевой срок полного импортозамещения</a:t>
            </a:r>
          </a:p>
          <a:p>
            <a:r>
              <a:rPr lang="ru-RU" dirty="0">
                <a:solidFill>
                  <a:srgbClr val="1E293B"/>
                </a:solidFill>
              </a:rPr>
              <a:t>в госорганах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BFFA4FE-AAFA-4D4F-8E6A-B30380B33CC7}"/>
              </a:ext>
            </a:extLst>
          </p:cNvPr>
          <p:cNvSpPr/>
          <p:nvPr/>
        </p:nvSpPr>
        <p:spPr>
          <a:xfrm>
            <a:off x="941757" y="3834898"/>
            <a:ext cx="4866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Нахождение в реестре отечественного ПО – обязательное требование для закупок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C0224BE-3C8D-4752-90C5-19918F3492C3}"/>
              </a:ext>
            </a:extLst>
          </p:cNvPr>
          <p:cNvSpPr/>
          <p:nvPr/>
        </p:nvSpPr>
        <p:spPr>
          <a:xfrm>
            <a:off x="941758" y="4856931"/>
            <a:ext cx="486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Активно внедряются «</a:t>
            </a:r>
            <a:r>
              <a:rPr lang="ru-RU" dirty="0" err="1">
                <a:solidFill>
                  <a:srgbClr val="1E293B"/>
                </a:solidFill>
              </a:rPr>
              <a:t>МойОфис</a:t>
            </a:r>
            <a:r>
              <a:rPr lang="ru-RU" dirty="0">
                <a:solidFill>
                  <a:srgbClr val="1E293B"/>
                </a:solidFill>
              </a:rPr>
              <a:t>», </a:t>
            </a:r>
          </a:p>
          <a:p>
            <a:r>
              <a:rPr lang="ru-RU" dirty="0">
                <a:solidFill>
                  <a:srgbClr val="1E293B"/>
                </a:solidFill>
              </a:rPr>
              <a:t>«P7-Офис», </a:t>
            </a:r>
            <a:r>
              <a:rPr lang="ru-RU" dirty="0" err="1">
                <a:solidFill>
                  <a:srgbClr val="1E293B"/>
                </a:solidFill>
              </a:rPr>
              <a:t>Astra</a:t>
            </a:r>
            <a:r>
              <a:rPr lang="ru-RU" dirty="0">
                <a:solidFill>
                  <a:srgbClr val="1E293B"/>
                </a:solidFill>
              </a:rPr>
              <a:t> </a:t>
            </a:r>
            <a:r>
              <a:rPr lang="ru-RU" dirty="0" err="1">
                <a:solidFill>
                  <a:srgbClr val="1E293B"/>
                </a:solidFill>
              </a:rPr>
              <a:t>Linux</a:t>
            </a:r>
            <a:endParaRPr lang="ru-RU" dirty="0">
              <a:solidFill>
                <a:srgbClr val="1E293B"/>
              </a:solidFill>
            </a:endParaRPr>
          </a:p>
        </p:txBody>
      </p:sp>
      <p:grpSp>
        <p:nvGrpSpPr>
          <p:cNvPr id="19" name="Google Shape;5512;p73">
            <a:extLst>
              <a:ext uri="{FF2B5EF4-FFF2-40B4-BE49-F238E27FC236}">
                <a16:creationId xmlns:a16="http://schemas.microsoft.com/office/drawing/2014/main" id="{7B5D0C80-86CC-457E-A11F-BCE39CBB9F52}"/>
              </a:ext>
            </a:extLst>
          </p:cNvPr>
          <p:cNvGrpSpPr/>
          <p:nvPr/>
        </p:nvGrpSpPr>
        <p:grpSpPr>
          <a:xfrm>
            <a:off x="351109" y="4114884"/>
            <a:ext cx="488306" cy="363358"/>
            <a:chOff x="5197967" y="3714018"/>
            <a:chExt cx="386455" cy="287569"/>
          </a:xfrm>
        </p:grpSpPr>
        <p:sp>
          <p:nvSpPr>
            <p:cNvPr id="20" name="Google Shape;5513;p73">
              <a:extLst>
                <a:ext uri="{FF2B5EF4-FFF2-40B4-BE49-F238E27FC236}">
                  <a16:creationId xmlns:a16="http://schemas.microsoft.com/office/drawing/2014/main" id="{00573949-9A40-42DE-928F-E5281858470A}"/>
                </a:ext>
              </a:extLst>
            </p:cNvPr>
            <p:cNvSpPr/>
            <p:nvPr/>
          </p:nvSpPr>
          <p:spPr>
            <a:xfrm>
              <a:off x="5204595" y="3720148"/>
              <a:ext cx="373200" cy="275336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514;p73">
              <a:extLst>
                <a:ext uri="{FF2B5EF4-FFF2-40B4-BE49-F238E27FC236}">
                  <a16:creationId xmlns:a16="http://schemas.microsoft.com/office/drawing/2014/main" id="{0F8B9929-A341-4DBC-AE40-1CB2D566296F}"/>
                </a:ext>
              </a:extLst>
            </p:cNvPr>
            <p:cNvSpPr/>
            <p:nvPr/>
          </p:nvSpPr>
          <p:spPr>
            <a:xfrm>
              <a:off x="5319591" y="3758576"/>
              <a:ext cx="258204" cy="236908"/>
            </a:xfrm>
            <a:custGeom>
              <a:avLst/>
              <a:gdLst/>
              <a:ahLst/>
              <a:cxnLst/>
              <a:rect l="l" t="t" r="r" b="b"/>
              <a:pathLst>
                <a:path w="9857" h="9044" extrusionOk="0">
                  <a:moveTo>
                    <a:pt x="9130" y="0"/>
                  </a:moveTo>
                  <a:lnTo>
                    <a:pt x="830" y="8300"/>
                  </a:lnTo>
                  <a:cubicBezTo>
                    <a:pt x="604" y="8530"/>
                    <a:pt x="316" y="8687"/>
                    <a:pt x="1" y="8756"/>
                  </a:cubicBezTo>
                  <a:cubicBezTo>
                    <a:pt x="261" y="8941"/>
                    <a:pt x="576" y="9044"/>
                    <a:pt x="898" y="9044"/>
                  </a:cubicBezTo>
                  <a:cubicBezTo>
                    <a:pt x="1310" y="9044"/>
                    <a:pt x="1704" y="8879"/>
                    <a:pt x="1995" y="8588"/>
                  </a:cubicBezTo>
                  <a:lnTo>
                    <a:pt x="9856" y="727"/>
                  </a:lnTo>
                  <a:lnTo>
                    <a:pt x="9130" y="0"/>
                  </a:ln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515;p73">
              <a:extLst>
                <a:ext uri="{FF2B5EF4-FFF2-40B4-BE49-F238E27FC236}">
                  <a16:creationId xmlns:a16="http://schemas.microsoft.com/office/drawing/2014/main" id="{B83CE468-8BBA-47FC-8D53-E3BCCBCFAE86}"/>
                </a:ext>
              </a:extLst>
            </p:cNvPr>
            <p:cNvSpPr/>
            <p:nvPr/>
          </p:nvSpPr>
          <p:spPr>
            <a:xfrm>
              <a:off x="5197967" y="3810259"/>
              <a:ext cx="323299" cy="191328"/>
            </a:xfrm>
            <a:custGeom>
              <a:avLst/>
              <a:gdLst/>
              <a:ahLst/>
              <a:cxnLst/>
              <a:rect l="l" t="t" r="r" b="b"/>
              <a:pathLst>
                <a:path w="12342" h="7304" extrusionOk="0">
                  <a:moveTo>
                    <a:pt x="2449" y="0"/>
                  </a:moveTo>
                  <a:cubicBezTo>
                    <a:pt x="2390" y="0"/>
                    <a:pt x="2331" y="23"/>
                    <a:pt x="2286" y="70"/>
                  </a:cubicBezTo>
                  <a:lnTo>
                    <a:pt x="89" y="2263"/>
                  </a:lnTo>
                  <a:cubicBezTo>
                    <a:pt x="0" y="2352"/>
                    <a:pt x="0" y="2499"/>
                    <a:pt x="89" y="2592"/>
                  </a:cubicBezTo>
                  <a:lnTo>
                    <a:pt x="4280" y="6779"/>
                  </a:lnTo>
                  <a:cubicBezTo>
                    <a:pt x="4613" y="7115"/>
                    <a:pt x="5065" y="7304"/>
                    <a:pt x="5541" y="7304"/>
                  </a:cubicBezTo>
                  <a:cubicBezTo>
                    <a:pt x="6014" y="7304"/>
                    <a:pt x="6470" y="7115"/>
                    <a:pt x="6803" y="6779"/>
                  </a:cubicBezTo>
                  <a:lnTo>
                    <a:pt x="12176" y="1410"/>
                  </a:lnTo>
                  <a:cubicBezTo>
                    <a:pt x="12341" y="1241"/>
                    <a:pt x="12186" y="1008"/>
                    <a:pt x="12007" y="1008"/>
                  </a:cubicBezTo>
                  <a:cubicBezTo>
                    <a:pt x="11953" y="1008"/>
                    <a:pt x="11897" y="1030"/>
                    <a:pt x="11847" y="1081"/>
                  </a:cubicBezTo>
                  <a:lnTo>
                    <a:pt x="6474" y="6450"/>
                  </a:lnTo>
                  <a:cubicBezTo>
                    <a:pt x="6215" y="6707"/>
                    <a:pt x="5877" y="6836"/>
                    <a:pt x="5540" y="6836"/>
                  </a:cubicBezTo>
                  <a:cubicBezTo>
                    <a:pt x="5203" y="6836"/>
                    <a:pt x="4866" y="6707"/>
                    <a:pt x="4609" y="6450"/>
                  </a:cubicBezTo>
                  <a:lnTo>
                    <a:pt x="586" y="2427"/>
                  </a:lnTo>
                  <a:lnTo>
                    <a:pt x="2451" y="563"/>
                  </a:lnTo>
                  <a:lnTo>
                    <a:pt x="3108" y="1221"/>
                  </a:lnTo>
                  <a:cubicBezTo>
                    <a:pt x="3159" y="1272"/>
                    <a:pt x="3216" y="1293"/>
                    <a:pt x="3271" y="1293"/>
                  </a:cubicBezTo>
                  <a:cubicBezTo>
                    <a:pt x="3451" y="1293"/>
                    <a:pt x="3606" y="1060"/>
                    <a:pt x="3437" y="892"/>
                  </a:cubicBezTo>
                  <a:lnTo>
                    <a:pt x="2615" y="70"/>
                  </a:lnTo>
                  <a:cubicBezTo>
                    <a:pt x="2569" y="23"/>
                    <a:pt x="2509" y="0"/>
                    <a:pt x="2449" y="0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516;p73">
              <a:extLst>
                <a:ext uri="{FF2B5EF4-FFF2-40B4-BE49-F238E27FC236}">
                  <a16:creationId xmlns:a16="http://schemas.microsoft.com/office/drawing/2014/main" id="{FBC9F68F-1470-4E61-A4EB-9AE5E6DD8CF9}"/>
                </a:ext>
              </a:extLst>
            </p:cNvPr>
            <p:cNvSpPr/>
            <p:nvPr/>
          </p:nvSpPr>
          <p:spPr>
            <a:xfrm>
              <a:off x="5292217" y="3714018"/>
              <a:ext cx="292205" cy="184622"/>
            </a:xfrm>
            <a:custGeom>
              <a:avLst/>
              <a:gdLst/>
              <a:ahLst/>
              <a:cxnLst/>
              <a:rect l="l" t="t" r="r" b="b"/>
              <a:pathLst>
                <a:path w="11155" h="7048" extrusionOk="0">
                  <a:moveTo>
                    <a:pt x="8706" y="1"/>
                  </a:moveTo>
                  <a:cubicBezTo>
                    <a:pt x="8646" y="1"/>
                    <a:pt x="8586" y="24"/>
                    <a:pt x="8540" y="70"/>
                  </a:cubicBezTo>
                  <a:lnTo>
                    <a:pt x="2091" y="6519"/>
                  </a:lnTo>
                  <a:cubicBezTo>
                    <a:pt x="2050" y="6560"/>
                    <a:pt x="1996" y="6581"/>
                    <a:pt x="1942" y="6581"/>
                  </a:cubicBezTo>
                  <a:cubicBezTo>
                    <a:pt x="1888" y="6581"/>
                    <a:pt x="1834" y="6560"/>
                    <a:pt x="1793" y="6519"/>
                  </a:cubicBezTo>
                  <a:lnTo>
                    <a:pt x="497" y="5224"/>
                  </a:lnTo>
                  <a:cubicBezTo>
                    <a:pt x="446" y="5173"/>
                    <a:pt x="390" y="5152"/>
                    <a:pt x="335" y="5152"/>
                  </a:cubicBezTo>
                  <a:cubicBezTo>
                    <a:pt x="155" y="5152"/>
                    <a:pt x="0" y="5385"/>
                    <a:pt x="168" y="5553"/>
                  </a:cubicBezTo>
                  <a:lnTo>
                    <a:pt x="1464" y="6848"/>
                  </a:lnTo>
                  <a:cubicBezTo>
                    <a:pt x="1591" y="6975"/>
                    <a:pt x="1762" y="7047"/>
                    <a:pt x="1943" y="7047"/>
                  </a:cubicBezTo>
                  <a:cubicBezTo>
                    <a:pt x="2122" y="7047"/>
                    <a:pt x="2293" y="6975"/>
                    <a:pt x="2423" y="6848"/>
                  </a:cubicBezTo>
                  <a:lnTo>
                    <a:pt x="8708" y="564"/>
                  </a:lnTo>
                  <a:lnTo>
                    <a:pt x="10572" y="2428"/>
                  </a:lnTo>
                  <a:lnTo>
                    <a:pt x="8903" y="4097"/>
                  </a:lnTo>
                  <a:cubicBezTo>
                    <a:pt x="8735" y="4265"/>
                    <a:pt x="8890" y="4498"/>
                    <a:pt x="9070" y="4498"/>
                  </a:cubicBezTo>
                  <a:cubicBezTo>
                    <a:pt x="9124" y="4498"/>
                    <a:pt x="9181" y="4477"/>
                    <a:pt x="9232" y="4426"/>
                  </a:cubicBezTo>
                  <a:lnTo>
                    <a:pt x="11066" y="2592"/>
                  </a:lnTo>
                  <a:cubicBezTo>
                    <a:pt x="11155" y="2500"/>
                    <a:pt x="11155" y="2356"/>
                    <a:pt x="11066" y="2263"/>
                  </a:cubicBezTo>
                  <a:lnTo>
                    <a:pt x="8869" y="70"/>
                  </a:lnTo>
                  <a:cubicBezTo>
                    <a:pt x="8824" y="24"/>
                    <a:pt x="8765" y="1"/>
                    <a:pt x="8706" y="1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" name="Google Shape;5512;p73">
            <a:extLst>
              <a:ext uri="{FF2B5EF4-FFF2-40B4-BE49-F238E27FC236}">
                <a16:creationId xmlns:a16="http://schemas.microsoft.com/office/drawing/2014/main" id="{BE3FB05D-9BBB-487C-82D7-B2949BF9659C}"/>
              </a:ext>
            </a:extLst>
          </p:cNvPr>
          <p:cNvGrpSpPr/>
          <p:nvPr/>
        </p:nvGrpSpPr>
        <p:grpSpPr>
          <a:xfrm>
            <a:off x="359484" y="4998417"/>
            <a:ext cx="488306" cy="363358"/>
            <a:chOff x="5197967" y="3714018"/>
            <a:chExt cx="386455" cy="287569"/>
          </a:xfrm>
        </p:grpSpPr>
        <p:sp>
          <p:nvSpPr>
            <p:cNvPr id="25" name="Google Shape;5513;p73">
              <a:extLst>
                <a:ext uri="{FF2B5EF4-FFF2-40B4-BE49-F238E27FC236}">
                  <a16:creationId xmlns:a16="http://schemas.microsoft.com/office/drawing/2014/main" id="{07DD67AF-A08A-48D2-99C7-CC07CB8D1F95}"/>
                </a:ext>
              </a:extLst>
            </p:cNvPr>
            <p:cNvSpPr/>
            <p:nvPr/>
          </p:nvSpPr>
          <p:spPr>
            <a:xfrm>
              <a:off x="5204595" y="3720148"/>
              <a:ext cx="373200" cy="275336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514;p73">
              <a:extLst>
                <a:ext uri="{FF2B5EF4-FFF2-40B4-BE49-F238E27FC236}">
                  <a16:creationId xmlns:a16="http://schemas.microsoft.com/office/drawing/2014/main" id="{C3FA7493-405D-4703-9AA3-BAE07D9D05FC}"/>
                </a:ext>
              </a:extLst>
            </p:cNvPr>
            <p:cNvSpPr/>
            <p:nvPr/>
          </p:nvSpPr>
          <p:spPr>
            <a:xfrm>
              <a:off x="5319591" y="3758576"/>
              <a:ext cx="258204" cy="236908"/>
            </a:xfrm>
            <a:custGeom>
              <a:avLst/>
              <a:gdLst/>
              <a:ahLst/>
              <a:cxnLst/>
              <a:rect l="l" t="t" r="r" b="b"/>
              <a:pathLst>
                <a:path w="9857" h="9044" extrusionOk="0">
                  <a:moveTo>
                    <a:pt x="9130" y="0"/>
                  </a:moveTo>
                  <a:lnTo>
                    <a:pt x="830" y="8300"/>
                  </a:lnTo>
                  <a:cubicBezTo>
                    <a:pt x="604" y="8530"/>
                    <a:pt x="316" y="8687"/>
                    <a:pt x="1" y="8756"/>
                  </a:cubicBezTo>
                  <a:cubicBezTo>
                    <a:pt x="261" y="8941"/>
                    <a:pt x="576" y="9044"/>
                    <a:pt x="898" y="9044"/>
                  </a:cubicBezTo>
                  <a:cubicBezTo>
                    <a:pt x="1310" y="9044"/>
                    <a:pt x="1704" y="8879"/>
                    <a:pt x="1995" y="8588"/>
                  </a:cubicBezTo>
                  <a:lnTo>
                    <a:pt x="9856" y="727"/>
                  </a:lnTo>
                  <a:lnTo>
                    <a:pt x="9130" y="0"/>
                  </a:ln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515;p73">
              <a:extLst>
                <a:ext uri="{FF2B5EF4-FFF2-40B4-BE49-F238E27FC236}">
                  <a16:creationId xmlns:a16="http://schemas.microsoft.com/office/drawing/2014/main" id="{477C7911-FEE4-4030-A020-329BF5CA2439}"/>
                </a:ext>
              </a:extLst>
            </p:cNvPr>
            <p:cNvSpPr/>
            <p:nvPr/>
          </p:nvSpPr>
          <p:spPr>
            <a:xfrm>
              <a:off x="5197967" y="3810259"/>
              <a:ext cx="323299" cy="191328"/>
            </a:xfrm>
            <a:custGeom>
              <a:avLst/>
              <a:gdLst/>
              <a:ahLst/>
              <a:cxnLst/>
              <a:rect l="l" t="t" r="r" b="b"/>
              <a:pathLst>
                <a:path w="12342" h="7304" extrusionOk="0">
                  <a:moveTo>
                    <a:pt x="2449" y="0"/>
                  </a:moveTo>
                  <a:cubicBezTo>
                    <a:pt x="2390" y="0"/>
                    <a:pt x="2331" y="23"/>
                    <a:pt x="2286" y="70"/>
                  </a:cubicBezTo>
                  <a:lnTo>
                    <a:pt x="89" y="2263"/>
                  </a:lnTo>
                  <a:cubicBezTo>
                    <a:pt x="0" y="2352"/>
                    <a:pt x="0" y="2499"/>
                    <a:pt x="89" y="2592"/>
                  </a:cubicBezTo>
                  <a:lnTo>
                    <a:pt x="4280" y="6779"/>
                  </a:lnTo>
                  <a:cubicBezTo>
                    <a:pt x="4613" y="7115"/>
                    <a:pt x="5065" y="7304"/>
                    <a:pt x="5541" y="7304"/>
                  </a:cubicBezTo>
                  <a:cubicBezTo>
                    <a:pt x="6014" y="7304"/>
                    <a:pt x="6470" y="7115"/>
                    <a:pt x="6803" y="6779"/>
                  </a:cubicBezTo>
                  <a:lnTo>
                    <a:pt x="12176" y="1410"/>
                  </a:lnTo>
                  <a:cubicBezTo>
                    <a:pt x="12341" y="1241"/>
                    <a:pt x="12186" y="1008"/>
                    <a:pt x="12007" y="1008"/>
                  </a:cubicBezTo>
                  <a:cubicBezTo>
                    <a:pt x="11953" y="1008"/>
                    <a:pt x="11897" y="1030"/>
                    <a:pt x="11847" y="1081"/>
                  </a:cubicBezTo>
                  <a:lnTo>
                    <a:pt x="6474" y="6450"/>
                  </a:lnTo>
                  <a:cubicBezTo>
                    <a:pt x="6215" y="6707"/>
                    <a:pt x="5877" y="6836"/>
                    <a:pt x="5540" y="6836"/>
                  </a:cubicBezTo>
                  <a:cubicBezTo>
                    <a:pt x="5203" y="6836"/>
                    <a:pt x="4866" y="6707"/>
                    <a:pt x="4609" y="6450"/>
                  </a:cubicBezTo>
                  <a:lnTo>
                    <a:pt x="586" y="2427"/>
                  </a:lnTo>
                  <a:lnTo>
                    <a:pt x="2451" y="563"/>
                  </a:lnTo>
                  <a:lnTo>
                    <a:pt x="3108" y="1221"/>
                  </a:lnTo>
                  <a:cubicBezTo>
                    <a:pt x="3159" y="1272"/>
                    <a:pt x="3216" y="1293"/>
                    <a:pt x="3271" y="1293"/>
                  </a:cubicBezTo>
                  <a:cubicBezTo>
                    <a:pt x="3451" y="1293"/>
                    <a:pt x="3606" y="1060"/>
                    <a:pt x="3437" y="892"/>
                  </a:cubicBezTo>
                  <a:lnTo>
                    <a:pt x="2615" y="70"/>
                  </a:lnTo>
                  <a:cubicBezTo>
                    <a:pt x="2569" y="23"/>
                    <a:pt x="2509" y="0"/>
                    <a:pt x="2449" y="0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5516;p73">
              <a:extLst>
                <a:ext uri="{FF2B5EF4-FFF2-40B4-BE49-F238E27FC236}">
                  <a16:creationId xmlns:a16="http://schemas.microsoft.com/office/drawing/2014/main" id="{2372FB3A-0E6B-4037-A5BC-BAB85BCC02CA}"/>
                </a:ext>
              </a:extLst>
            </p:cNvPr>
            <p:cNvSpPr/>
            <p:nvPr/>
          </p:nvSpPr>
          <p:spPr>
            <a:xfrm>
              <a:off x="5292217" y="3714018"/>
              <a:ext cx="292205" cy="184622"/>
            </a:xfrm>
            <a:custGeom>
              <a:avLst/>
              <a:gdLst/>
              <a:ahLst/>
              <a:cxnLst/>
              <a:rect l="l" t="t" r="r" b="b"/>
              <a:pathLst>
                <a:path w="11155" h="7048" extrusionOk="0">
                  <a:moveTo>
                    <a:pt x="8706" y="1"/>
                  </a:moveTo>
                  <a:cubicBezTo>
                    <a:pt x="8646" y="1"/>
                    <a:pt x="8586" y="24"/>
                    <a:pt x="8540" y="70"/>
                  </a:cubicBezTo>
                  <a:lnTo>
                    <a:pt x="2091" y="6519"/>
                  </a:lnTo>
                  <a:cubicBezTo>
                    <a:pt x="2050" y="6560"/>
                    <a:pt x="1996" y="6581"/>
                    <a:pt x="1942" y="6581"/>
                  </a:cubicBezTo>
                  <a:cubicBezTo>
                    <a:pt x="1888" y="6581"/>
                    <a:pt x="1834" y="6560"/>
                    <a:pt x="1793" y="6519"/>
                  </a:cubicBezTo>
                  <a:lnTo>
                    <a:pt x="497" y="5224"/>
                  </a:lnTo>
                  <a:cubicBezTo>
                    <a:pt x="446" y="5173"/>
                    <a:pt x="390" y="5152"/>
                    <a:pt x="335" y="5152"/>
                  </a:cubicBezTo>
                  <a:cubicBezTo>
                    <a:pt x="155" y="5152"/>
                    <a:pt x="0" y="5385"/>
                    <a:pt x="168" y="5553"/>
                  </a:cubicBezTo>
                  <a:lnTo>
                    <a:pt x="1464" y="6848"/>
                  </a:lnTo>
                  <a:cubicBezTo>
                    <a:pt x="1591" y="6975"/>
                    <a:pt x="1762" y="7047"/>
                    <a:pt x="1943" y="7047"/>
                  </a:cubicBezTo>
                  <a:cubicBezTo>
                    <a:pt x="2122" y="7047"/>
                    <a:pt x="2293" y="6975"/>
                    <a:pt x="2423" y="6848"/>
                  </a:cubicBezTo>
                  <a:lnTo>
                    <a:pt x="8708" y="564"/>
                  </a:lnTo>
                  <a:lnTo>
                    <a:pt x="10572" y="2428"/>
                  </a:lnTo>
                  <a:lnTo>
                    <a:pt x="8903" y="4097"/>
                  </a:lnTo>
                  <a:cubicBezTo>
                    <a:pt x="8735" y="4265"/>
                    <a:pt x="8890" y="4498"/>
                    <a:pt x="9070" y="4498"/>
                  </a:cubicBezTo>
                  <a:cubicBezTo>
                    <a:pt x="9124" y="4498"/>
                    <a:pt x="9181" y="4477"/>
                    <a:pt x="9232" y="4426"/>
                  </a:cubicBezTo>
                  <a:lnTo>
                    <a:pt x="11066" y="2592"/>
                  </a:lnTo>
                  <a:cubicBezTo>
                    <a:pt x="11155" y="2500"/>
                    <a:pt x="11155" y="2356"/>
                    <a:pt x="11066" y="2263"/>
                  </a:cubicBezTo>
                  <a:lnTo>
                    <a:pt x="8869" y="70"/>
                  </a:lnTo>
                  <a:cubicBezTo>
                    <a:pt x="8824" y="24"/>
                    <a:pt x="8765" y="1"/>
                    <a:pt x="8706" y="1"/>
                  </a:cubicBezTo>
                  <a:close/>
                </a:path>
              </a:pathLst>
            </a:custGeom>
            <a:solidFill>
              <a:srgbClr val="0F3B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77CA4745-08F0-4FDD-B521-53DC304BECF5}"/>
              </a:ext>
            </a:extLst>
          </p:cNvPr>
          <p:cNvSpPr/>
          <p:nvPr/>
        </p:nvSpPr>
        <p:spPr>
          <a:xfrm>
            <a:off x="6383341" y="1844824"/>
            <a:ext cx="54736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64748B"/>
                </a:solidFill>
              </a:rPr>
              <a:t>Уровень импортозамещения </a:t>
            </a:r>
          </a:p>
          <a:p>
            <a:pPr algn="ctr"/>
            <a:r>
              <a:rPr lang="ru-RU" sz="1600" b="1" dirty="0">
                <a:solidFill>
                  <a:srgbClr val="64748B"/>
                </a:solidFill>
              </a:rPr>
              <a:t>в Санкт-Петербурге (пример лидера) 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58F5060A-7C54-4F65-91C8-8695C23886F5}"/>
              </a:ext>
            </a:extLst>
          </p:cNvPr>
          <p:cNvSpPr/>
          <p:nvPr/>
        </p:nvSpPr>
        <p:spPr>
          <a:xfrm>
            <a:off x="6383340" y="2655622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64748B"/>
                </a:solidFill>
              </a:rPr>
              <a:t>Категория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2C3098FC-B125-4AF2-BDB7-5C7D1E88912B}"/>
              </a:ext>
            </a:extLst>
          </p:cNvPr>
          <p:cNvSpPr/>
          <p:nvPr/>
        </p:nvSpPr>
        <p:spPr>
          <a:xfrm>
            <a:off x="8659757" y="2655622"/>
            <a:ext cx="31972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64748B"/>
                </a:solidFill>
              </a:rPr>
              <a:t>Доля отечественного ПО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8994C83A-5B7B-4B43-8BC9-8127960B2AC4}"/>
              </a:ext>
            </a:extLst>
          </p:cNvPr>
          <p:cNvSpPr/>
          <p:nvPr/>
        </p:nvSpPr>
        <p:spPr>
          <a:xfrm>
            <a:off x="6383338" y="3104885"/>
            <a:ext cx="18372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E293B"/>
                </a:solidFill>
              </a:rPr>
              <a:t>Системы </a:t>
            </a:r>
            <a:r>
              <a:rPr lang="ru-RU" sz="1600" dirty="0" err="1">
                <a:solidFill>
                  <a:srgbClr val="1E293B"/>
                </a:solidFill>
              </a:rPr>
              <a:t>документо</a:t>
            </a:r>
            <a:r>
              <a:rPr lang="ru-RU" sz="1600" dirty="0">
                <a:solidFill>
                  <a:srgbClr val="1E293B"/>
                </a:solidFill>
              </a:rPr>
              <a:t>-</a:t>
            </a:r>
          </a:p>
          <a:p>
            <a:r>
              <a:rPr lang="ru-RU" sz="1600" dirty="0">
                <a:solidFill>
                  <a:srgbClr val="1E293B"/>
                </a:solidFill>
              </a:rPr>
              <a:t>оборота (СЭД)</a:t>
            </a: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C41AB4F1-9271-4E5D-BD16-A72BABAC03CF}"/>
              </a:ext>
            </a:extLst>
          </p:cNvPr>
          <p:cNvSpPr/>
          <p:nvPr/>
        </p:nvSpPr>
        <p:spPr>
          <a:xfrm>
            <a:off x="6383338" y="4070492"/>
            <a:ext cx="20910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E293B"/>
                </a:solidFill>
              </a:rPr>
              <a:t>Системы </a:t>
            </a:r>
            <a:r>
              <a:rPr lang="ru-RU" sz="1600" dirty="0" err="1">
                <a:solidFill>
                  <a:srgbClr val="1E293B"/>
                </a:solidFill>
              </a:rPr>
              <a:t>видеоконференц</a:t>
            </a:r>
            <a:r>
              <a:rPr lang="ru-RU" sz="1600" dirty="0">
                <a:solidFill>
                  <a:srgbClr val="1E293B"/>
                </a:solidFill>
              </a:rPr>
              <a:t>-связи (ВКС)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6969062F-CA6D-4F27-826B-B2A7B7ADB0FA}"/>
              </a:ext>
            </a:extLst>
          </p:cNvPr>
          <p:cNvSpPr/>
          <p:nvPr/>
        </p:nvSpPr>
        <p:spPr>
          <a:xfrm>
            <a:off x="6383338" y="5036099"/>
            <a:ext cx="18372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E293B"/>
                </a:solidFill>
              </a:rPr>
              <a:t>Офисные пакеты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F0FAAACD-09E7-4829-BABA-5AA33400E4AA}"/>
              </a:ext>
            </a:extLst>
          </p:cNvPr>
          <p:cNvSpPr/>
          <p:nvPr/>
        </p:nvSpPr>
        <p:spPr>
          <a:xfrm>
            <a:off x="6383338" y="5755484"/>
            <a:ext cx="18372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E293B"/>
                </a:solidFill>
              </a:rPr>
              <a:t>Операционные системы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57148433-E58F-4CB0-9949-41BACB1B7A2C}"/>
              </a:ext>
            </a:extLst>
          </p:cNvPr>
          <p:cNvSpPr/>
          <p:nvPr/>
        </p:nvSpPr>
        <p:spPr>
          <a:xfrm>
            <a:off x="8659757" y="3360135"/>
            <a:ext cx="8926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1E293B"/>
                </a:solidFill>
              </a:rPr>
              <a:t>100%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A5C5B805-9C16-497B-B5CE-6F78CBBFBEEA}"/>
              </a:ext>
            </a:extLst>
          </p:cNvPr>
          <p:cNvSpPr/>
          <p:nvPr/>
        </p:nvSpPr>
        <p:spPr>
          <a:xfrm>
            <a:off x="8659757" y="4323986"/>
            <a:ext cx="8926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1E293B"/>
                </a:solidFill>
              </a:rPr>
              <a:t>100%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12F59FCB-A157-4A47-B2B5-DE35FDCE7883}"/>
              </a:ext>
            </a:extLst>
          </p:cNvPr>
          <p:cNvSpPr/>
          <p:nvPr/>
        </p:nvSpPr>
        <p:spPr>
          <a:xfrm>
            <a:off x="8659757" y="5159209"/>
            <a:ext cx="10366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1E293B"/>
                </a:solidFill>
              </a:rPr>
              <a:t>&gt;90%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206A1F61-3D2A-4356-96BE-13BD610BB8B2}"/>
              </a:ext>
            </a:extLst>
          </p:cNvPr>
          <p:cNvSpPr/>
          <p:nvPr/>
        </p:nvSpPr>
        <p:spPr>
          <a:xfrm>
            <a:off x="8659757" y="5755484"/>
            <a:ext cx="14630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1E293B"/>
                </a:solidFill>
              </a:rPr>
              <a:t>Активное внедрение</a:t>
            </a:r>
          </a:p>
        </p:txBody>
      </p:sp>
      <p:grpSp>
        <p:nvGrpSpPr>
          <p:cNvPr id="43" name="Google Shape;4492;p72">
            <a:extLst>
              <a:ext uri="{FF2B5EF4-FFF2-40B4-BE49-F238E27FC236}">
                <a16:creationId xmlns:a16="http://schemas.microsoft.com/office/drawing/2014/main" id="{A90634DE-55F2-42FB-B644-6A543D3D8FCB}"/>
              </a:ext>
            </a:extLst>
          </p:cNvPr>
          <p:cNvGrpSpPr/>
          <p:nvPr/>
        </p:nvGrpSpPr>
        <p:grpSpPr>
          <a:xfrm>
            <a:off x="10235561" y="4329335"/>
            <a:ext cx="1390502" cy="327856"/>
            <a:chOff x="3530150" y="2790075"/>
            <a:chExt cx="1962600" cy="225300"/>
          </a:xfrm>
        </p:grpSpPr>
        <p:sp>
          <p:nvSpPr>
            <p:cNvPr id="44" name="Google Shape;4493;p72">
              <a:extLst>
                <a:ext uri="{FF2B5EF4-FFF2-40B4-BE49-F238E27FC236}">
                  <a16:creationId xmlns:a16="http://schemas.microsoft.com/office/drawing/2014/main" id="{F5E21CB4-D41B-4D01-9DA5-967973BEB6FE}"/>
                </a:ext>
              </a:extLst>
            </p:cNvPr>
            <p:cNvSpPr/>
            <p:nvPr/>
          </p:nvSpPr>
          <p:spPr>
            <a:xfrm>
              <a:off x="3530150" y="2790075"/>
              <a:ext cx="1962600" cy="225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494;p72">
              <a:extLst>
                <a:ext uri="{FF2B5EF4-FFF2-40B4-BE49-F238E27FC236}">
                  <a16:creationId xmlns:a16="http://schemas.microsoft.com/office/drawing/2014/main" id="{ED6EB6BE-D92F-4CD3-9C7D-0D911A99ECEC}"/>
                </a:ext>
              </a:extLst>
            </p:cNvPr>
            <p:cNvSpPr/>
            <p:nvPr/>
          </p:nvSpPr>
          <p:spPr>
            <a:xfrm>
              <a:off x="3530150" y="2790075"/>
              <a:ext cx="1962600" cy="225300"/>
            </a:xfrm>
            <a:prstGeom prst="rect">
              <a:avLst/>
            </a:pr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" name="Google Shape;4492;p72">
            <a:extLst>
              <a:ext uri="{FF2B5EF4-FFF2-40B4-BE49-F238E27FC236}">
                <a16:creationId xmlns:a16="http://schemas.microsoft.com/office/drawing/2014/main" id="{5C026AD5-6064-4CE1-B0BB-10397F47AF7A}"/>
              </a:ext>
            </a:extLst>
          </p:cNvPr>
          <p:cNvGrpSpPr/>
          <p:nvPr/>
        </p:nvGrpSpPr>
        <p:grpSpPr>
          <a:xfrm>
            <a:off x="10235561" y="5169907"/>
            <a:ext cx="1390502" cy="327856"/>
            <a:chOff x="3530150" y="2790075"/>
            <a:chExt cx="1962600" cy="225300"/>
          </a:xfrm>
        </p:grpSpPr>
        <p:sp>
          <p:nvSpPr>
            <p:cNvPr id="47" name="Google Shape;4493;p72">
              <a:extLst>
                <a:ext uri="{FF2B5EF4-FFF2-40B4-BE49-F238E27FC236}">
                  <a16:creationId xmlns:a16="http://schemas.microsoft.com/office/drawing/2014/main" id="{B6CEAE81-BCD1-46F8-B254-91311DC714D8}"/>
                </a:ext>
              </a:extLst>
            </p:cNvPr>
            <p:cNvSpPr/>
            <p:nvPr/>
          </p:nvSpPr>
          <p:spPr>
            <a:xfrm>
              <a:off x="3530150" y="2790075"/>
              <a:ext cx="1962600" cy="225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494;p72">
              <a:extLst>
                <a:ext uri="{FF2B5EF4-FFF2-40B4-BE49-F238E27FC236}">
                  <a16:creationId xmlns:a16="http://schemas.microsoft.com/office/drawing/2014/main" id="{4378E1B2-71BD-4EC2-B91A-BA2A1934B233}"/>
                </a:ext>
              </a:extLst>
            </p:cNvPr>
            <p:cNvSpPr/>
            <p:nvPr/>
          </p:nvSpPr>
          <p:spPr>
            <a:xfrm>
              <a:off x="3530150" y="2790075"/>
              <a:ext cx="1463152" cy="225300"/>
            </a:xfrm>
            <a:prstGeom prst="rect">
              <a:avLst/>
            </a:pr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" name="Google Shape;4492;p72">
            <a:extLst>
              <a:ext uri="{FF2B5EF4-FFF2-40B4-BE49-F238E27FC236}">
                <a16:creationId xmlns:a16="http://schemas.microsoft.com/office/drawing/2014/main" id="{DC7ABAA8-521E-4E35-AE13-BA2589707F0E}"/>
              </a:ext>
            </a:extLst>
          </p:cNvPr>
          <p:cNvGrpSpPr/>
          <p:nvPr/>
        </p:nvGrpSpPr>
        <p:grpSpPr>
          <a:xfrm>
            <a:off x="10235561" y="5883943"/>
            <a:ext cx="1390502" cy="327856"/>
            <a:chOff x="3530150" y="2790075"/>
            <a:chExt cx="1962600" cy="225300"/>
          </a:xfrm>
        </p:grpSpPr>
        <p:sp>
          <p:nvSpPr>
            <p:cNvPr id="50" name="Google Shape;4493;p72">
              <a:extLst>
                <a:ext uri="{FF2B5EF4-FFF2-40B4-BE49-F238E27FC236}">
                  <a16:creationId xmlns:a16="http://schemas.microsoft.com/office/drawing/2014/main" id="{FA6DB00C-D9B1-4EFE-809E-A19A65F77220}"/>
                </a:ext>
              </a:extLst>
            </p:cNvPr>
            <p:cNvSpPr/>
            <p:nvPr/>
          </p:nvSpPr>
          <p:spPr>
            <a:xfrm>
              <a:off x="3530150" y="2790075"/>
              <a:ext cx="1962600" cy="225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4494;p72">
              <a:extLst>
                <a:ext uri="{FF2B5EF4-FFF2-40B4-BE49-F238E27FC236}">
                  <a16:creationId xmlns:a16="http://schemas.microsoft.com/office/drawing/2014/main" id="{C9F04E99-ED90-498E-9080-0E81F02B52AE}"/>
                </a:ext>
              </a:extLst>
            </p:cNvPr>
            <p:cNvSpPr/>
            <p:nvPr/>
          </p:nvSpPr>
          <p:spPr>
            <a:xfrm>
              <a:off x="3530151" y="2790075"/>
              <a:ext cx="823565" cy="225300"/>
            </a:xfrm>
            <a:prstGeom prst="rect">
              <a:avLst/>
            </a:prstGeom>
            <a:gradFill>
              <a:gsLst>
                <a:gs pos="0">
                  <a:srgbClr val="0F3B5E"/>
                </a:gs>
                <a:gs pos="68000">
                  <a:srgbClr val="0F5783"/>
                </a:gs>
                <a:gs pos="40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778196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85AFDED-394A-4E36-BDBD-942A7C2DBB74}"/>
              </a:ext>
            </a:extLst>
          </p:cNvPr>
          <p:cNvSpPr/>
          <p:nvPr/>
        </p:nvSpPr>
        <p:spPr>
          <a:xfrm>
            <a:off x="334963" y="428471"/>
            <a:ext cx="115220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Архитектура: Единая платформа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D704661-8A74-4A7B-A6E0-83C86F407D0C}"/>
              </a:ext>
            </a:extLst>
          </p:cNvPr>
          <p:cNvSpPr/>
          <p:nvPr/>
        </p:nvSpPr>
        <p:spPr>
          <a:xfrm>
            <a:off x="380306" y="2342918"/>
            <a:ext cx="2502000" cy="864245"/>
          </a:xfrm>
          <a:prstGeom prst="roundRect">
            <a:avLst/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Госуслуги</a:t>
            </a: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 млн.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66FB8D6-AE9A-46A9-AFED-7BE7C8ACAF52}"/>
              </a:ext>
            </a:extLst>
          </p:cNvPr>
          <p:cNvSpPr/>
          <p:nvPr/>
        </p:nvSpPr>
        <p:spPr>
          <a:xfrm>
            <a:off x="380306" y="3400973"/>
            <a:ext cx="2502000" cy="864245"/>
          </a:xfrm>
          <a:prstGeom prst="roundRect">
            <a:avLst/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МФЦ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DAC27AE-E98B-451D-B738-DAD2A3DAB07E}"/>
              </a:ext>
            </a:extLst>
          </p:cNvPr>
          <p:cNvSpPr/>
          <p:nvPr/>
        </p:nvSpPr>
        <p:spPr>
          <a:xfrm>
            <a:off x="380306" y="4459028"/>
            <a:ext cx="2502000" cy="864245"/>
          </a:xfrm>
          <a:prstGeom prst="roundRect">
            <a:avLst/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Сайты ведомств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0D5B605E-5F56-4D73-B3A8-6CE9362056D0}"/>
              </a:ext>
            </a:extLst>
          </p:cNvPr>
          <p:cNvSpPr/>
          <p:nvPr/>
        </p:nvSpPr>
        <p:spPr>
          <a:xfrm>
            <a:off x="380306" y="5517083"/>
            <a:ext cx="2502000" cy="864245"/>
          </a:xfrm>
          <a:prstGeom prst="roundRect">
            <a:avLst/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Соцсети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5C17BAA-0F3B-489A-AF58-7008A2C08D04}"/>
              </a:ext>
            </a:extLst>
          </p:cNvPr>
          <p:cNvSpPr/>
          <p:nvPr/>
        </p:nvSpPr>
        <p:spPr>
          <a:xfrm>
            <a:off x="426523" y="1624578"/>
            <a:ext cx="2363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Каналы взаимодействия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4107767-B3B7-445C-8F0B-47E7D8A80460}"/>
              </a:ext>
            </a:extLst>
          </p:cNvPr>
          <p:cNvSpPr/>
          <p:nvPr/>
        </p:nvSpPr>
        <p:spPr>
          <a:xfrm>
            <a:off x="334963" y="1557338"/>
            <a:ext cx="2592685" cy="4967287"/>
          </a:xfrm>
          <a:prstGeom prst="rect">
            <a:avLst/>
          </a:prstGeom>
          <a:noFill/>
          <a:ln w="6350">
            <a:solidFill>
              <a:srgbClr val="64748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080EA72-806D-479B-BF99-0B05811AF501}"/>
              </a:ext>
            </a:extLst>
          </p:cNvPr>
          <p:cNvSpPr/>
          <p:nvPr/>
        </p:nvSpPr>
        <p:spPr>
          <a:xfrm>
            <a:off x="3249366" y="1558713"/>
            <a:ext cx="5693268" cy="4967287"/>
          </a:xfrm>
          <a:prstGeom prst="rect">
            <a:avLst/>
          </a:prstGeom>
          <a:noFill/>
          <a:ln w="6350">
            <a:solidFill>
              <a:srgbClr val="64748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BB0F3D8F-92B5-4DD1-8814-08E0E0206CD4}"/>
              </a:ext>
            </a:extLst>
          </p:cNvPr>
          <p:cNvSpPr/>
          <p:nvPr/>
        </p:nvSpPr>
        <p:spPr>
          <a:xfrm>
            <a:off x="9310131" y="2342918"/>
            <a:ext cx="2501125" cy="1180155"/>
          </a:xfrm>
          <a:prstGeom prst="roundRect">
            <a:avLst/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Точные управленческие</a:t>
            </a: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решения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6566AA40-CA74-4EC8-8184-A5FE33847A06}"/>
              </a:ext>
            </a:extLst>
          </p:cNvPr>
          <p:cNvSpPr/>
          <p:nvPr/>
        </p:nvSpPr>
        <p:spPr>
          <a:xfrm>
            <a:off x="9309256" y="3710995"/>
            <a:ext cx="2502000" cy="1180155"/>
          </a:xfrm>
          <a:prstGeom prst="roundRect">
            <a:avLst/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Быстрые</a:t>
            </a:r>
          </a:p>
          <a:p>
            <a:pPr algn="ctr"/>
            <a:r>
              <a: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услуги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4BF2C358-77C8-4B7D-A8B3-9FBA21CF1CDF}"/>
              </a:ext>
            </a:extLst>
          </p:cNvPr>
          <p:cNvSpPr/>
          <p:nvPr/>
        </p:nvSpPr>
        <p:spPr>
          <a:xfrm>
            <a:off x="9309256" y="5079072"/>
            <a:ext cx="2502000" cy="1180155"/>
          </a:xfrm>
          <a:prstGeom prst="roundRect">
            <a:avLst/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Проактивные</a:t>
            </a:r>
            <a:r>
              <a:rPr lang="ru-RU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сервисы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8886F18-41EF-4E55-B46C-5A6226142A6A}"/>
              </a:ext>
            </a:extLst>
          </p:cNvPr>
          <p:cNvSpPr/>
          <p:nvPr/>
        </p:nvSpPr>
        <p:spPr>
          <a:xfrm>
            <a:off x="9355912" y="1624578"/>
            <a:ext cx="2363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Результаты</a:t>
            </a:r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170E894-CD57-4583-91BC-E46023BF07FD}"/>
              </a:ext>
            </a:extLst>
          </p:cNvPr>
          <p:cNvSpPr/>
          <p:nvPr/>
        </p:nvSpPr>
        <p:spPr>
          <a:xfrm>
            <a:off x="9264352" y="1557338"/>
            <a:ext cx="2592685" cy="4967287"/>
          </a:xfrm>
          <a:prstGeom prst="rect">
            <a:avLst/>
          </a:prstGeom>
          <a:noFill/>
          <a:ln w="6350">
            <a:solidFill>
              <a:srgbClr val="64748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A21A6C15-4AD2-4C55-97F0-B67F9D64C482}"/>
              </a:ext>
            </a:extLst>
          </p:cNvPr>
          <p:cNvSpPr/>
          <p:nvPr/>
        </p:nvSpPr>
        <p:spPr>
          <a:xfrm>
            <a:off x="2927648" y="3876275"/>
            <a:ext cx="321718" cy="332162"/>
          </a:xfrm>
          <a:prstGeom prst="rightArrow">
            <a:avLst>
              <a:gd name="adj1" fmla="val 46333"/>
              <a:gd name="adj2" fmla="val 60856"/>
            </a:avLst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: вправо 19">
            <a:extLst>
              <a:ext uri="{FF2B5EF4-FFF2-40B4-BE49-F238E27FC236}">
                <a16:creationId xmlns:a16="http://schemas.microsoft.com/office/drawing/2014/main" id="{CDB4CE68-74CF-4C51-BDA0-E602DC0FB531}"/>
              </a:ext>
            </a:extLst>
          </p:cNvPr>
          <p:cNvSpPr/>
          <p:nvPr/>
        </p:nvSpPr>
        <p:spPr>
          <a:xfrm>
            <a:off x="8937723" y="3876275"/>
            <a:ext cx="321718" cy="332162"/>
          </a:xfrm>
          <a:prstGeom prst="rightArrow">
            <a:avLst>
              <a:gd name="adj1" fmla="val 46333"/>
              <a:gd name="adj2" fmla="val 60856"/>
            </a:avLst>
          </a:prstGeom>
          <a:gradFill>
            <a:gsLst>
              <a:gs pos="0">
                <a:srgbClr val="0F3B5E"/>
              </a:gs>
              <a:gs pos="68000">
                <a:srgbClr val="0F5783"/>
              </a:gs>
              <a:gs pos="40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CF507FC1-2C2B-4C5C-8E79-97AA19B11BF3}"/>
              </a:ext>
            </a:extLst>
          </p:cNvPr>
          <p:cNvSpPr/>
          <p:nvPr/>
        </p:nvSpPr>
        <p:spPr>
          <a:xfrm>
            <a:off x="4914253" y="1624578"/>
            <a:ext cx="2363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Ядро платформы</a:t>
            </a:r>
            <a:endParaRPr lang="ru-RU" dirty="0"/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77348D3B-25E4-496E-937F-AF1B0B18C9AC}"/>
              </a:ext>
            </a:extLst>
          </p:cNvPr>
          <p:cNvSpPr/>
          <p:nvPr/>
        </p:nvSpPr>
        <p:spPr>
          <a:xfrm>
            <a:off x="3306663" y="2676782"/>
            <a:ext cx="2502000" cy="1034213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0F3B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ИИ-ассистенты госслужащих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4E80CD4D-BA1A-4BC7-9769-636ED4CC53FF}"/>
              </a:ext>
            </a:extLst>
          </p:cNvPr>
          <p:cNvSpPr/>
          <p:nvPr/>
        </p:nvSpPr>
        <p:spPr>
          <a:xfrm>
            <a:off x="5951984" y="2676782"/>
            <a:ext cx="2933355" cy="1034213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0F3B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Интеллектуальный анализ документов (юрист, закупки)</a:t>
            </a: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50B898EC-C70E-45B0-8E07-7A9CC6D58C62}"/>
              </a:ext>
            </a:extLst>
          </p:cNvPr>
          <p:cNvSpPr/>
          <p:nvPr/>
        </p:nvSpPr>
        <p:spPr>
          <a:xfrm>
            <a:off x="3306663" y="3856954"/>
            <a:ext cx="2502000" cy="1034213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0F3B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Фабрика</a:t>
            </a:r>
          </a:p>
          <a:p>
            <a:pPr algn="ctr"/>
            <a:r>
              <a:rPr lang="ru-RU" b="1" dirty="0">
                <a:solidFill>
                  <a:srgbClr val="0F3B5E"/>
                </a:solidFill>
              </a:rPr>
              <a:t>ИИ-моделей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E7868932-DF0A-427F-B16D-AF6DCB40E7F5}"/>
              </a:ext>
            </a:extLst>
          </p:cNvPr>
          <p:cNvSpPr/>
          <p:nvPr/>
        </p:nvSpPr>
        <p:spPr>
          <a:xfrm>
            <a:off x="5951984" y="3856954"/>
            <a:ext cx="2933355" cy="1034213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0F3B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F3B5E"/>
                </a:solidFill>
              </a:rPr>
              <a:t>Графовый</a:t>
            </a:r>
            <a:r>
              <a:rPr lang="ru-RU" b="1" dirty="0">
                <a:solidFill>
                  <a:srgbClr val="0F3B5E"/>
                </a:solidFill>
              </a:rPr>
              <a:t> анализ связей нацпроектов</a:t>
            </a: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204060E0-8926-48FE-8FF7-00227497A83D}"/>
              </a:ext>
            </a:extLst>
          </p:cNvPr>
          <p:cNvSpPr/>
          <p:nvPr/>
        </p:nvSpPr>
        <p:spPr>
          <a:xfrm>
            <a:off x="3306663" y="5037126"/>
            <a:ext cx="5578676" cy="1034213"/>
          </a:xfrm>
          <a:prstGeom prst="roundRect">
            <a:avLst/>
          </a:prstGeom>
          <a:solidFill>
            <a:srgbClr val="F1F5F9"/>
          </a:solidFill>
          <a:ln w="6350">
            <a:solidFill>
              <a:srgbClr val="0F3B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F3B5E"/>
                </a:solidFill>
              </a:rPr>
              <a:t>Защищенная среда</a:t>
            </a:r>
          </a:p>
          <a:p>
            <a:pPr algn="ctr"/>
            <a:r>
              <a:rPr lang="ru-RU" b="1" dirty="0">
                <a:solidFill>
                  <a:srgbClr val="0F3B5E"/>
                </a:solidFill>
              </a:rPr>
              <a:t>(</a:t>
            </a:r>
            <a:r>
              <a:rPr lang="ru-RU" b="1" dirty="0" err="1">
                <a:solidFill>
                  <a:srgbClr val="0F3B5E"/>
                </a:solidFill>
              </a:rPr>
              <a:t>криптоанклав</a:t>
            </a:r>
            <a:r>
              <a:rPr lang="ru-RU" b="1" dirty="0">
                <a:solidFill>
                  <a:srgbClr val="0F3B5E"/>
                </a:solidFill>
              </a:rPr>
              <a:t>)</a:t>
            </a:r>
          </a:p>
          <a:p>
            <a:pPr algn="ctr"/>
            <a:r>
              <a:rPr lang="ru-RU" b="1" dirty="0">
                <a:solidFill>
                  <a:srgbClr val="0F3B5E"/>
                </a:solidFill>
              </a:rPr>
              <a:t>Безопасность данных</a:t>
            </a:r>
          </a:p>
        </p:txBody>
      </p:sp>
    </p:spTree>
    <p:extLst>
      <p:ext uri="{BB962C8B-B14F-4D97-AF65-F5344CB8AC3E}">
        <p14:creationId xmlns:p14="http://schemas.microsoft.com/office/powerpoint/2010/main" val="3787716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570E8B1-45E7-46B5-AD48-4801A186F3A8}"/>
              </a:ext>
            </a:extLst>
          </p:cNvPr>
          <p:cNvSpPr/>
          <p:nvPr/>
        </p:nvSpPr>
        <p:spPr>
          <a:xfrm>
            <a:off x="334963" y="428471"/>
            <a:ext cx="115220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Экономический эффект и эффективность</a:t>
            </a: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F7AC737C-1137-4B72-94AC-62EFC12F49EE}"/>
              </a:ext>
            </a:extLst>
          </p:cNvPr>
          <p:cNvGrpSpPr/>
          <p:nvPr/>
        </p:nvGrpSpPr>
        <p:grpSpPr>
          <a:xfrm>
            <a:off x="334963" y="1854723"/>
            <a:ext cx="5446785" cy="1368301"/>
            <a:chOff x="334963" y="1854723"/>
            <a:chExt cx="5446785" cy="1368301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B722EDF0-F93C-4582-8E1B-7A6A616191E7}"/>
                </a:ext>
              </a:extLst>
            </p:cNvPr>
            <p:cNvSpPr/>
            <p:nvPr/>
          </p:nvSpPr>
          <p:spPr>
            <a:xfrm>
              <a:off x="334963" y="1854723"/>
              <a:ext cx="5446785" cy="1368301"/>
            </a:xfrm>
            <a:prstGeom prst="roundRect">
              <a:avLst>
                <a:gd name="adj" fmla="val 12026"/>
              </a:avLst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D1AFCEB1-E17D-4647-BB83-FBE08FE7224F}"/>
                </a:ext>
              </a:extLst>
            </p:cNvPr>
            <p:cNvSpPr/>
            <p:nvPr/>
          </p:nvSpPr>
          <p:spPr>
            <a:xfrm>
              <a:off x="1565078" y="2106825"/>
              <a:ext cx="101502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>
                  <a:solidFill>
                    <a:srgbClr val="0F3B5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96%</a:t>
              </a:r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C4008AD1-9B8A-491A-AEF3-3DA5892C8E3E}"/>
                </a:ext>
              </a:extLst>
            </p:cNvPr>
            <p:cNvSpPr/>
            <p:nvPr/>
          </p:nvSpPr>
          <p:spPr>
            <a:xfrm>
              <a:off x="494840" y="2106825"/>
              <a:ext cx="864096" cy="864096"/>
            </a:xfrm>
            <a:prstGeom prst="ellipse">
              <a:avLst/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Рисунок 14" descr="Попасть в яблочко">
              <a:extLst>
                <a:ext uri="{FF2B5EF4-FFF2-40B4-BE49-F238E27FC236}">
                  <a16:creationId xmlns:a16="http://schemas.microsoft.com/office/drawing/2014/main" id="{B98017E0-3B5D-411D-8AED-F7AEED009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02888" y="2214873"/>
              <a:ext cx="648000" cy="648000"/>
            </a:xfrm>
            <a:prstGeom prst="rect">
              <a:avLst/>
            </a:prstGeom>
          </p:spPr>
        </p:pic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F3B814C3-BE93-4D0F-BD88-B6EA6B1EFDA3}"/>
                </a:ext>
              </a:extLst>
            </p:cNvPr>
            <p:cNvSpPr/>
            <p:nvPr/>
          </p:nvSpPr>
          <p:spPr>
            <a:xfrm>
              <a:off x="1565078" y="2618397"/>
              <a:ext cx="33409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Точность прогноза рисков</a:t>
              </a:r>
            </a:p>
          </p:txBody>
        </p:sp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C51112DF-9359-4CA8-9224-45ED5F3C44A0}"/>
              </a:ext>
            </a:extLst>
          </p:cNvPr>
          <p:cNvGrpSpPr/>
          <p:nvPr/>
        </p:nvGrpSpPr>
        <p:grpSpPr>
          <a:xfrm>
            <a:off x="334963" y="3481512"/>
            <a:ext cx="5446785" cy="1410005"/>
            <a:chOff x="334963" y="3481512"/>
            <a:chExt cx="5446785" cy="1410005"/>
          </a:xfrm>
        </p:grpSpPr>
        <p:sp>
          <p:nvSpPr>
            <p:cNvPr id="29" name="Прямоугольник: скругленные углы 28">
              <a:extLst>
                <a:ext uri="{FF2B5EF4-FFF2-40B4-BE49-F238E27FC236}">
                  <a16:creationId xmlns:a16="http://schemas.microsoft.com/office/drawing/2014/main" id="{E45A8632-04EF-4D60-AB9A-31E3DDDC0570}"/>
                </a:ext>
              </a:extLst>
            </p:cNvPr>
            <p:cNvSpPr/>
            <p:nvPr/>
          </p:nvSpPr>
          <p:spPr>
            <a:xfrm>
              <a:off x="334963" y="3481512"/>
              <a:ext cx="5446785" cy="1368301"/>
            </a:xfrm>
            <a:prstGeom prst="roundRect">
              <a:avLst>
                <a:gd name="adj" fmla="val 12026"/>
              </a:avLst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1278FC7A-43AD-443A-AACF-6398B375799C}"/>
                </a:ext>
              </a:extLst>
            </p:cNvPr>
            <p:cNvSpPr/>
            <p:nvPr/>
          </p:nvSpPr>
          <p:spPr>
            <a:xfrm>
              <a:off x="1565078" y="3733614"/>
              <a:ext cx="247054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>
                  <a:solidFill>
                    <a:srgbClr val="0F3B5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до 1-2 минут</a:t>
              </a:r>
            </a:p>
          </p:txBody>
        </p:sp>
        <p:sp>
          <p:nvSpPr>
            <p:cNvPr id="31" name="Овал 30">
              <a:extLst>
                <a:ext uri="{FF2B5EF4-FFF2-40B4-BE49-F238E27FC236}">
                  <a16:creationId xmlns:a16="http://schemas.microsoft.com/office/drawing/2014/main" id="{FCF9DEEC-043F-4582-A35E-D56FB572A80D}"/>
                </a:ext>
              </a:extLst>
            </p:cNvPr>
            <p:cNvSpPr/>
            <p:nvPr/>
          </p:nvSpPr>
          <p:spPr>
            <a:xfrm>
              <a:off x="494840" y="3733614"/>
              <a:ext cx="864096" cy="864096"/>
            </a:xfrm>
            <a:prstGeom prst="ellipse">
              <a:avLst/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002274A6-44FE-415C-8BD6-E6D4E3F4A38C}"/>
                </a:ext>
              </a:extLst>
            </p:cNvPr>
            <p:cNvSpPr/>
            <p:nvPr/>
          </p:nvSpPr>
          <p:spPr>
            <a:xfrm>
              <a:off x="1565078" y="4245186"/>
              <a:ext cx="407044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Снижение времени поиска документов</a:t>
              </a:r>
            </a:p>
          </p:txBody>
        </p:sp>
        <p:pic>
          <p:nvPicPr>
            <p:cNvPr id="17" name="Рисунок 16" descr="Часы">
              <a:extLst>
                <a:ext uri="{FF2B5EF4-FFF2-40B4-BE49-F238E27FC236}">
                  <a16:creationId xmlns:a16="http://schemas.microsoft.com/office/drawing/2014/main" id="{26EAFA0E-B3D7-4C3B-AC2D-FD5489CEC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02887" y="3841662"/>
              <a:ext cx="648000" cy="648000"/>
            </a:xfrm>
            <a:prstGeom prst="rect">
              <a:avLst/>
            </a:prstGeom>
          </p:spPr>
        </p:pic>
      </p:grp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92D3EBC5-7961-4C91-ABA0-7ABE97A04400}"/>
              </a:ext>
            </a:extLst>
          </p:cNvPr>
          <p:cNvGrpSpPr/>
          <p:nvPr/>
        </p:nvGrpSpPr>
        <p:grpSpPr>
          <a:xfrm>
            <a:off x="334962" y="5108301"/>
            <a:ext cx="5446785" cy="1368301"/>
            <a:chOff x="334962" y="5108301"/>
            <a:chExt cx="5446785" cy="1368301"/>
          </a:xfrm>
        </p:grpSpPr>
        <p:sp>
          <p:nvSpPr>
            <p:cNvPr id="35" name="Прямоугольник: скругленные углы 34">
              <a:extLst>
                <a:ext uri="{FF2B5EF4-FFF2-40B4-BE49-F238E27FC236}">
                  <a16:creationId xmlns:a16="http://schemas.microsoft.com/office/drawing/2014/main" id="{FEBD4B24-B348-4CF9-9F9D-4ACC54A279BC}"/>
                </a:ext>
              </a:extLst>
            </p:cNvPr>
            <p:cNvSpPr/>
            <p:nvPr/>
          </p:nvSpPr>
          <p:spPr>
            <a:xfrm>
              <a:off x="334962" y="5108301"/>
              <a:ext cx="5446785" cy="1368301"/>
            </a:xfrm>
            <a:prstGeom prst="roundRect">
              <a:avLst>
                <a:gd name="adj" fmla="val 12026"/>
              </a:avLst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C200C916-0D12-4806-919F-3A8AC6F02669}"/>
                </a:ext>
              </a:extLst>
            </p:cNvPr>
            <p:cNvSpPr/>
            <p:nvPr/>
          </p:nvSpPr>
          <p:spPr>
            <a:xfrm>
              <a:off x="1565077" y="5360403"/>
              <a:ext cx="101502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>
                  <a:solidFill>
                    <a:srgbClr val="0F3B5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76%</a:t>
              </a:r>
            </a:p>
          </p:txBody>
        </p:sp>
        <p:sp>
          <p:nvSpPr>
            <p:cNvPr id="37" name="Овал 36">
              <a:extLst>
                <a:ext uri="{FF2B5EF4-FFF2-40B4-BE49-F238E27FC236}">
                  <a16:creationId xmlns:a16="http://schemas.microsoft.com/office/drawing/2014/main" id="{95691217-EDC2-450A-8B81-D8790FB95DBC}"/>
                </a:ext>
              </a:extLst>
            </p:cNvPr>
            <p:cNvSpPr/>
            <p:nvPr/>
          </p:nvSpPr>
          <p:spPr>
            <a:xfrm>
              <a:off x="494839" y="5360403"/>
              <a:ext cx="864096" cy="864096"/>
            </a:xfrm>
            <a:prstGeom prst="ellipse">
              <a:avLst/>
            </a:prstGeom>
            <a:gradFill>
              <a:gsLst>
                <a:gs pos="0">
                  <a:srgbClr val="0F3B5E"/>
                </a:gs>
                <a:gs pos="69000">
                  <a:srgbClr val="0F5985"/>
                </a:gs>
                <a:gs pos="25000">
                  <a:srgbClr val="0F3B5E"/>
                </a:gs>
                <a:gs pos="100000">
                  <a:srgbClr val="0EA5E9"/>
                </a:gs>
              </a:gsLst>
              <a:lin ang="17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B7BF7403-8CCF-4731-9166-B9701BF17AE0}"/>
                </a:ext>
              </a:extLst>
            </p:cNvPr>
            <p:cNvSpPr/>
            <p:nvPr/>
          </p:nvSpPr>
          <p:spPr>
            <a:xfrm>
              <a:off x="1565077" y="5871975"/>
              <a:ext cx="40751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Снижение ошибок в документах</a:t>
              </a:r>
            </a:p>
          </p:txBody>
        </p:sp>
        <p:pic>
          <p:nvPicPr>
            <p:cNvPr id="19" name="Рисунок 18" descr="Маркеры-галочки">
              <a:extLst>
                <a:ext uri="{FF2B5EF4-FFF2-40B4-BE49-F238E27FC236}">
                  <a16:creationId xmlns:a16="http://schemas.microsoft.com/office/drawing/2014/main" id="{CAF2CFB6-299F-4DF6-8AC7-105807AE94B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02887" y="5468451"/>
              <a:ext cx="648000" cy="648000"/>
            </a:xfrm>
            <a:prstGeom prst="rect">
              <a:avLst/>
            </a:prstGeom>
          </p:spPr>
        </p:pic>
      </p:grpSp>
      <p:sp>
        <p:nvSpPr>
          <p:cNvPr id="43" name="Прямоугольник: скругленные углы 42">
            <a:extLst>
              <a:ext uri="{FF2B5EF4-FFF2-40B4-BE49-F238E27FC236}">
                <a16:creationId xmlns:a16="http://schemas.microsoft.com/office/drawing/2014/main" id="{5E58F865-F9B6-4068-987A-B015244A2609}"/>
              </a:ext>
            </a:extLst>
          </p:cNvPr>
          <p:cNvSpPr/>
          <p:nvPr/>
        </p:nvSpPr>
        <p:spPr>
          <a:xfrm>
            <a:off x="6383338" y="1856000"/>
            <a:ext cx="5446785" cy="1368301"/>
          </a:xfrm>
          <a:prstGeom prst="roundRect">
            <a:avLst>
              <a:gd name="adj" fmla="val 12026"/>
            </a:avLst>
          </a:prstGeom>
          <a:solidFill>
            <a:srgbClr val="F1F5F9"/>
          </a:soli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407742F8-3B2E-4E43-838D-41D146408161}"/>
              </a:ext>
            </a:extLst>
          </p:cNvPr>
          <p:cNvSpPr/>
          <p:nvPr/>
        </p:nvSpPr>
        <p:spPr>
          <a:xfrm>
            <a:off x="7613453" y="2108102"/>
            <a:ext cx="24897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F3B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250 млн руб.</a:t>
            </a:r>
          </a:p>
        </p:txBody>
      </p:sp>
      <p:sp>
        <p:nvSpPr>
          <p:cNvPr id="45" name="Овал 44">
            <a:extLst>
              <a:ext uri="{FF2B5EF4-FFF2-40B4-BE49-F238E27FC236}">
                <a16:creationId xmlns:a16="http://schemas.microsoft.com/office/drawing/2014/main" id="{A99F4CD2-52B8-4DDE-A11F-A071A8CDBEBF}"/>
              </a:ext>
            </a:extLst>
          </p:cNvPr>
          <p:cNvSpPr/>
          <p:nvPr/>
        </p:nvSpPr>
        <p:spPr>
          <a:xfrm>
            <a:off x="6543215" y="2108102"/>
            <a:ext cx="864096" cy="864096"/>
          </a:xfrm>
          <a:prstGeom prst="ellipse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574DC34A-F62F-4ECB-8A78-8B787E6DC665}"/>
              </a:ext>
            </a:extLst>
          </p:cNvPr>
          <p:cNvSpPr/>
          <p:nvPr/>
        </p:nvSpPr>
        <p:spPr>
          <a:xfrm>
            <a:off x="7613453" y="2619674"/>
            <a:ext cx="28953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Экономия бюджета </a:t>
            </a:r>
          </a:p>
          <a:p>
            <a:r>
              <a:rPr lang="ru-RU" dirty="0">
                <a:solidFill>
                  <a:srgbClr val="1E293B"/>
                </a:solidFill>
              </a:rPr>
              <a:t>(пример Минприроды)</a:t>
            </a:r>
          </a:p>
        </p:txBody>
      </p:sp>
      <p:sp>
        <p:nvSpPr>
          <p:cNvPr id="49" name="Прямоугольник: скругленные углы 48">
            <a:extLst>
              <a:ext uri="{FF2B5EF4-FFF2-40B4-BE49-F238E27FC236}">
                <a16:creationId xmlns:a16="http://schemas.microsoft.com/office/drawing/2014/main" id="{CF7F72B8-A0EE-4B3F-BBAC-AC20CE46CBBA}"/>
              </a:ext>
            </a:extLst>
          </p:cNvPr>
          <p:cNvSpPr/>
          <p:nvPr/>
        </p:nvSpPr>
        <p:spPr>
          <a:xfrm>
            <a:off x="6383338" y="3482789"/>
            <a:ext cx="5446785" cy="1368301"/>
          </a:xfrm>
          <a:prstGeom prst="roundRect">
            <a:avLst>
              <a:gd name="adj" fmla="val 12026"/>
            </a:avLst>
          </a:prstGeom>
          <a:solidFill>
            <a:srgbClr val="F1F5F9"/>
          </a:soli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D43450EE-E601-4F5F-BD79-70F901D1B8AB}"/>
              </a:ext>
            </a:extLst>
          </p:cNvPr>
          <p:cNvSpPr/>
          <p:nvPr/>
        </p:nvSpPr>
        <p:spPr>
          <a:xfrm>
            <a:off x="7613453" y="3734891"/>
            <a:ext cx="10150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F3B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10%</a:t>
            </a:r>
          </a:p>
        </p:txBody>
      </p:sp>
      <p:sp>
        <p:nvSpPr>
          <p:cNvPr id="51" name="Овал 50">
            <a:extLst>
              <a:ext uri="{FF2B5EF4-FFF2-40B4-BE49-F238E27FC236}">
                <a16:creationId xmlns:a16="http://schemas.microsoft.com/office/drawing/2014/main" id="{13CD4CCA-0E7E-4868-A272-71F47B41F1E0}"/>
              </a:ext>
            </a:extLst>
          </p:cNvPr>
          <p:cNvSpPr/>
          <p:nvPr/>
        </p:nvSpPr>
        <p:spPr>
          <a:xfrm>
            <a:off x="6543215" y="3734891"/>
            <a:ext cx="864096" cy="864096"/>
          </a:xfrm>
          <a:prstGeom prst="ellipse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id="{0E90D927-7222-4176-ADBE-B6564B825CAE}"/>
              </a:ext>
            </a:extLst>
          </p:cNvPr>
          <p:cNvSpPr/>
          <p:nvPr/>
        </p:nvSpPr>
        <p:spPr>
          <a:xfrm>
            <a:off x="7613453" y="4246463"/>
            <a:ext cx="40704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Снижение киберпреступлений (2025 </a:t>
            </a:r>
            <a:r>
              <a:rPr lang="ru-RU" dirty="0" err="1">
                <a:solidFill>
                  <a:srgbClr val="1E293B"/>
                </a:solidFill>
              </a:rPr>
              <a:t>vs</a:t>
            </a:r>
            <a:r>
              <a:rPr lang="ru-RU" dirty="0">
                <a:solidFill>
                  <a:srgbClr val="1E293B"/>
                </a:solidFill>
              </a:rPr>
              <a:t> 2024)</a:t>
            </a:r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B8FBBAEB-B3FB-43F4-B602-16D0C58A61A2}"/>
              </a:ext>
            </a:extLst>
          </p:cNvPr>
          <p:cNvSpPr/>
          <p:nvPr/>
        </p:nvSpPr>
        <p:spPr>
          <a:xfrm>
            <a:off x="6383337" y="5109578"/>
            <a:ext cx="5446785" cy="1368301"/>
          </a:xfrm>
          <a:prstGeom prst="roundRect">
            <a:avLst>
              <a:gd name="adj" fmla="val 12026"/>
            </a:avLst>
          </a:prstGeom>
          <a:solidFill>
            <a:srgbClr val="F1F5F9"/>
          </a:solidFill>
          <a:ln>
            <a:noFill/>
          </a:ln>
          <a:effectLst>
            <a:outerShdw blurRad="114300" dist="508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8F820615-01FB-4BFB-A524-54F48632584B}"/>
              </a:ext>
            </a:extLst>
          </p:cNvPr>
          <p:cNvSpPr/>
          <p:nvPr/>
        </p:nvSpPr>
        <p:spPr>
          <a:xfrm>
            <a:off x="7613452" y="5361680"/>
            <a:ext cx="22429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F3B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Каждое 3-е</a:t>
            </a:r>
          </a:p>
        </p:txBody>
      </p:sp>
      <p:sp>
        <p:nvSpPr>
          <p:cNvPr id="57" name="Овал 56">
            <a:extLst>
              <a:ext uri="{FF2B5EF4-FFF2-40B4-BE49-F238E27FC236}">
                <a16:creationId xmlns:a16="http://schemas.microsoft.com/office/drawing/2014/main" id="{A9C41195-228C-4242-9F76-E6CF942EF0E7}"/>
              </a:ext>
            </a:extLst>
          </p:cNvPr>
          <p:cNvSpPr/>
          <p:nvPr/>
        </p:nvSpPr>
        <p:spPr>
          <a:xfrm>
            <a:off x="6543214" y="5361680"/>
            <a:ext cx="864096" cy="864096"/>
          </a:xfrm>
          <a:prstGeom prst="ellipse">
            <a:avLst/>
          </a:prstGeom>
          <a:gradFill>
            <a:gsLst>
              <a:gs pos="0">
                <a:srgbClr val="0F3B5E"/>
              </a:gs>
              <a:gs pos="69000">
                <a:srgbClr val="0F5985"/>
              </a:gs>
              <a:gs pos="25000">
                <a:srgbClr val="0F3B5E"/>
              </a:gs>
              <a:gs pos="100000">
                <a:srgbClr val="0EA5E9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A1DC88BC-95C2-461E-BD0A-EEED3898A792}"/>
              </a:ext>
            </a:extLst>
          </p:cNvPr>
          <p:cNvSpPr/>
          <p:nvPr/>
        </p:nvSpPr>
        <p:spPr>
          <a:xfrm>
            <a:off x="7613452" y="5873252"/>
            <a:ext cx="32848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1E293B"/>
                </a:solidFill>
              </a:rPr>
              <a:t>Раскрытие преступлений </a:t>
            </a:r>
          </a:p>
          <a:p>
            <a:r>
              <a:rPr lang="ru-RU" dirty="0">
                <a:solidFill>
                  <a:srgbClr val="1E293B"/>
                </a:solidFill>
              </a:rPr>
              <a:t>с помощью ИИ</a:t>
            </a:r>
          </a:p>
        </p:txBody>
      </p:sp>
      <p:pic>
        <p:nvPicPr>
          <p:cNvPr id="21" name="Рисунок 20" descr="Монеты">
            <a:extLst>
              <a:ext uri="{FF2B5EF4-FFF2-40B4-BE49-F238E27FC236}">
                <a16:creationId xmlns:a16="http://schemas.microsoft.com/office/drawing/2014/main" id="{DCE49D79-011B-4733-B868-BEAF7EEBE1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56157" y="2209316"/>
            <a:ext cx="648000" cy="648000"/>
          </a:xfrm>
          <a:prstGeom prst="rect">
            <a:avLst/>
          </a:prstGeom>
        </p:spPr>
      </p:pic>
      <p:pic>
        <p:nvPicPr>
          <p:cNvPr id="23" name="Рисунок 22" descr="Тенденция к понижению">
            <a:extLst>
              <a:ext uri="{FF2B5EF4-FFF2-40B4-BE49-F238E27FC236}">
                <a16:creationId xmlns:a16="http://schemas.microsoft.com/office/drawing/2014/main" id="{26F7B255-2FD7-4BCD-A023-20B04722D8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56157" y="3841662"/>
            <a:ext cx="648000" cy="648000"/>
          </a:xfrm>
          <a:prstGeom prst="rect">
            <a:avLst/>
          </a:prstGeom>
        </p:spPr>
      </p:pic>
      <p:pic>
        <p:nvPicPr>
          <p:cNvPr id="25" name="Рисунок 24" descr="Лупа">
            <a:extLst>
              <a:ext uri="{FF2B5EF4-FFF2-40B4-BE49-F238E27FC236}">
                <a16:creationId xmlns:a16="http://schemas.microsoft.com/office/drawing/2014/main" id="{CAF964AF-0F04-4716-842A-32FE42EB309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656157" y="5468451"/>
            <a:ext cx="648000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09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BF4507-0FC2-44B9-B345-1F4CEF53CDD9}"/>
              </a:ext>
            </a:extLst>
          </p:cNvPr>
          <p:cNvSpPr/>
          <p:nvPr/>
        </p:nvSpPr>
        <p:spPr>
          <a:xfrm>
            <a:off x="334963" y="428471"/>
            <a:ext cx="11522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Основные выводы</a:t>
            </a:r>
          </a:p>
          <a:p>
            <a:r>
              <a:rPr lang="ru-RU" sz="3600" b="1" dirty="0">
                <a:solidFill>
                  <a:srgbClr val="1E29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и перспективы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CA766B5F-3C1B-4DC1-9111-643D92B71F25}"/>
              </a:ext>
            </a:extLst>
          </p:cNvPr>
          <p:cNvGrpSpPr/>
          <p:nvPr/>
        </p:nvGrpSpPr>
        <p:grpSpPr>
          <a:xfrm>
            <a:off x="334963" y="1856193"/>
            <a:ext cx="6971865" cy="1068752"/>
            <a:chOff x="2610067" y="1856193"/>
            <a:chExt cx="6971865" cy="1068752"/>
          </a:xfrm>
        </p:grpSpPr>
        <p:sp>
          <p:nvSpPr>
            <p:cNvPr id="6" name="Прямоугольник: скругленные углы 5">
              <a:extLst>
                <a:ext uri="{FF2B5EF4-FFF2-40B4-BE49-F238E27FC236}">
                  <a16:creationId xmlns:a16="http://schemas.microsoft.com/office/drawing/2014/main" id="{A5152702-7CCF-40C1-9097-31D9669BBAE7}"/>
                </a:ext>
              </a:extLst>
            </p:cNvPr>
            <p:cNvSpPr/>
            <p:nvPr/>
          </p:nvSpPr>
          <p:spPr>
            <a:xfrm>
              <a:off x="2610067" y="1856193"/>
              <a:ext cx="6971865" cy="1068752"/>
            </a:xfrm>
            <a:prstGeom prst="roundRect">
              <a:avLst>
                <a:gd name="adj" fmla="val 12026"/>
              </a:avLst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0DF5072C-E062-4E91-BEB0-54FE801469FF}"/>
                </a:ext>
              </a:extLst>
            </p:cNvPr>
            <p:cNvSpPr/>
            <p:nvPr/>
          </p:nvSpPr>
          <p:spPr>
            <a:xfrm>
              <a:off x="2783632" y="2067404"/>
              <a:ext cx="51328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600" b="1" dirty="0">
                  <a:solidFill>
                    <a:srgbClr val="0F3B5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</a:p>
          </p:txBody>
        </p: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id="{8406F62E-20FC-44DD-9E2B-E548E7BC2E3C}"/>
                </a:ext>
              </a:extLst>
            </p:cNvPr>
            <p:cNvCxnSpPr/>
            <p:nvPr/>
          </p:nvCxnSpPr>
          <p:spPr>
            <a:xfrm>
              <a:off x="3313335" y="1997803"/>
              <a:ext cx="0" cy="785533"/>
            </a:xfrm>
            <a:prstGeom prst="line">
              <a:avLst/>
            </a:prstGeom>
            <a:ln w="19050">
              <a:gradFill>
                <a:gsLst>
                  <a:gs pos="23000">
                    <a:srgbClr val="1E293B"/>
                  </a:gs>
                  <a:gs pos="100000">
                    <a:srgbClr val="0EA5E9"/>
                  </a:gs>
                </a:gsLst>
                <a:lin ang="13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D89A79A7-32B7-46CD-A54A-37B42FD3E0A8}"/>
                </a:ext>
              </a:extLst>
            </p:cNvPr>
            <p:cNvSpPr/>
            <p:nvPr/>
          </p:nvSpPr>
          <p:spPr>
            <a:xfrm>
              <a:off x="3470479" y="2067404"/>
              <a:ext cx="59378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Цифровизация перешла в управляемую систему с измеримыми результатами</a:t>
              </a: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138E6AAC-BE2D-4FDD-8A08-01ED9116A4EB}"/>
              </a:ext>
            </a:extLst>
          </p:cNvPr>
          <p:cNvGrpSpPr/>
          <p:nvPr/>
        </p:nvGrpSpPr>
        <p:grpSpPr>
          <a:xfrm>
            <a:off x="334963" y="3056326"/>
            <a:ext cx="6971865" cy="1068752"/>
            <a:chOff x="2610067" y="1856193"/>
            <a:chExt cx="6971865" cy="1068752"/>
          </a:xfrm>
        </p:grpSpPr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id="{DC380E10-5F66-4626-87A0-B239A53E0C5B}"/>
                </a:ext>
              </a:extLst>
            </p:cNvPr>
            <p:cNvSpPr/>
            <p:nvPr/>
          </p:nvSpPr>
          <p:spPr>
            <a:xfrm>
              <a:off x="2610067" y="1856193"/>
              <a:ext cx="6971865" cy="1068752"/>
            </a:xfrm>
            <a:prstGeom prst="roundRect">
              <a:avLst>
                <a:gd name="adj" fmla="val 12026"/>
              </a:avLst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E8208CC2-205F-4B96-A18E-08AB11BAF8E7}"/>
                </a:ext>
              </a:extLst>
            </p:cNvPr>
            <p:cNvSpPr/>
            <p:nvPr/>
          </p:nvSpPr>
          <p:spPr>
            <a:xfrm>
              <a:off x="2783632" y="2067404"/>
              <a:ext cx="51328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600" b="1" dirty="0">
                  <a:solidFill>
                    <a:srgbClr val="0F3B5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</a:p>
          </p:txBody>
        </p:sp>
        <p:cxnSp>
          <p:nvCxnSpPr>
            <p:cNvPr id="19" name="Прямая соединительная линия 18">
              <a:extLst>
                <a:ext uri="{FF2B5EF4-FFF2-40B4-BE49-F238E27FC236}">
                  <a16:creationId xmlns:a16="http://schemas.microsoft.com/office/drawing/2014/main" id="{BA334F23-010C-450A-A26E-F5C03255BC5B}"/>
                </a:ext>
              </a:extLst>
            </p:cNvPr>
            <p:cNvCxnSpPr/>
            <p:nvPr/>
          </p:nvCxnSpPr>
          <p:spPr>
            <a:xfrm>
              <a:off x="3313335" y="1997803"/>
              <a:ext cx="0" cy="785533"/>
            </a:xfrm>
            <a:prstGeom prst="line">
              <a:avLst/>
            </a:prstGeom>
            <a:ln w="19050">
              <a:gradFill>
                <a:gsLst>
                  <a:gs pos="23000">
                    <a:srgbClr val="1E293B"/>
                  </a:gs>
                  <a:gs pos="100000">
                    <a:srgbClr val="0EA5E9"/>
                  </a:gs>
                </a:gsLst>
                <a:lin ang="13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BF5129A9-B396-481F-A65A-3C093F3BA230}"/>
                </a:ext>
              </a:extLst>
            </p:cNvPr>
            <p:cNvSpPr/>
            <p:nvPr/>
          </p:nvSpPr>
          <p:spPr>
            <a:xfrm>
              <a:off x="3470479" y="2067404"/>
              <a:ext cx="59378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Ключевые драйверы: ИИ, </a:t>
              </a:r>
              <a:r>
                <a:rPr lang="ru-RU" dirty="0" err="1">
                  <a:solidFill>
                    <a:srgbClr val="1E293B"/>
                  </a:solidFill>
                </a:rPr>
                <a:t>платформенность</a:t>
              </a:r>
              <a:r>
                <a:rPr lang="ru-RU" dirty="0">
                  <a:solidFill>
                    <a:srgbClr val="1E293B"/>
                  </a:solidFill>
                </a:rPr>
                <a:t>, </a:t>
              </a:r>
              <a:r>
                <a:rPr lang="ru-RU" dirty="0" err="1">
                  <a:solidFill>
                    <a:srgbClr val="1E293B"/>
                  </a:solidFill>
                </a:rPr>
                <a:t>клиентоцентричность</a:t>
              </a:r>
              <a:r>
                <a:rPr lang="ru-RU" dirty="0">
                  <a:solidFill>
                    <a:srgbClr val="1E293B"/>
                  </a:solidFill>
                </a:rPr>
                <a:t>, безопасность</a:t>
              </a:r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5C585697-2CF6-406C-8500-8150A579DA5B}"/>
              </a:ext>
            </a:extLst>
          </p:cNvPr>
          <p:cNvGrpSpPr/>
          <p:nvPr/>
        </p:nvGrpSpPr>
        <p:grpSpPr>
          <a:xfrm>
            <a:off x="334963" y="4256459"/>
            <a:ext cx="6971865" cy="1068752"/>
            <a:chOff x="2610067" y="1856193"/>
            <a:chExt cx="6971865" cy="1068752"/>
          </a:xfrm>
        </p:grpSpPr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CA7F959F-ACD0-4A9C-89F0-7BD3F45B98C5}"/>
                </a:ext>
              </a:extLst>
            </p:cNvPr>
            <p:cNvSpPr/>
            <p:nvPr/>
          </p:nvSpPr>
          <p:spPr>
            <a:xfrm>
              <a:off x="2610067" y="1856193"/>
              <a:ext cx="6971865" cy="1068752"/>
            </a:xfrm>
            <a:prstGeom prst="roundRect">
              <a:avLst>
                <a:gd name="adj" fmla="val 12026"/>
              </a:avLst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CFF486AD-5887-43E2-8A29-A911982922D5}"/>
                </a:ext>
              </a:extLst>
            </p:cNvPr>
            <p:cNvSpPr/>
            <p:nvPr/>
          </p:nvSpPr>
          <p:spPr>
            <a:xfrm>
              <a:off x="2783632" y="2067404"/>
              <a:ext cx="51328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600" b="1" dirty="0">
                  <a:solidFill>
                    <a:srgbClr val="0F3B5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</a:p>
          </p:txBody>
        </p:sp>
        <p:cxnSp>
          <p:nvCxnSpPr>
            <p:cNvPr id="24" name="Прямая соединительная линия 23">
              <a:extLst>
                <a:ext uri="{FF2B5EF4-FFF2-40B4-BE49-F238E27FC236}">
                  <a16:creationId xmlns:a16="http://schemas.microsoft.com/office/drawing/2014/main" id="{DFDC17FD-083C-4139-B255-8E51CA138E00}"/>
                </a:ext>
              </a:extLst>
            </p:cNvPr>
            <p:cNvCxnSpPr/>
            <p:nvPr/>
          </p:nvCxnSpPr>
          <p:spPr>
            <a:xfrm>
              <a:off x="3313335" y="1997803"/>
              <a:ext cx="0" cy="785533"/>
            </a:xfrm>
            <a:prstGeom prst="line">
              <a:avLst/>
            </a:prstGeom>
            <a:ln w="19050">
              <a:gradFill>
                <a:gsLst>
                  <a:gs pos="23000">
                    <a:srgbClr val="1E293B"/>
                  </a:gs>
                  <a:gs pos="100000">
                    <a:srgbClr val="0EA5E9"/>
                  </a:gs>
                </a:gsLst>
                <a:lin ang="13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id="{31AC78D9-9676-42E8-844A-48B948A20528}"/>
                </a:ext>
              </a:extLst>
            </p:cNvPr>
            <p:cNvSpPr/>
            <p:nvPr/>
          </p:nvSpPr>
          <p:spPr>
            <a:xfrm>
              <a:off x="3470479" y="2067404"/>
              <a:ext cx="59378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250+ верифицированных ИИ-решений уже работают в регионах</a:t>
              </a: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53D430ED-0DB4-47D7-BFE9-90F8192AF12D}"/>
              </a:ext>
            </a:extLst>
          </p:cNvPr>
          <p:cNvGrpSpPr/>
          <p:nvPr/>
        </p:nvGrpSpPr>
        <p:grpSpPr>
          <a:xfrm>
            <a:off x="334963" y="5456592"/>
            <a:ext cx="6971865" cy="1068752"/>
            <a:chOff x="2610067" y="1856193"/>
            <a:chExt cx="6971865" cy="1068752"/>
          </a:xfrm>
        </p:grpSpPr>
        <p:sp>
          <p:nvSpPr>
            <p:cNvPr id="27" name="Прямоугольник: скругленные углы 26">
              <a:extLst>
                <a:ext uri="{FF2B5EF4-FFF2-40B4-BE49-F238E27FC236}">
                  <a16:creationId xmlns:a16="http://schemas.microsoft.com/office/drawing/2014/main" id="{6CA3595D-76B3-4967-AC7E-912BFF8A7157}"/>
                </a:ext>
              </a:extLst>
            </p:cNvPr>
            <p:cNvSpPr/>
            <p:nvPr/>
          </p:nvSpPr>
          <p:spPr>
            <a:xfrm>
              <a:off x="2610067" y="1856193"/>
              <a:ext cx="6971865" cy="1068752"/>
            </a:xfrm>
            <a:prstGeom prst="roundRect">
              <a:avLst>
                <a:gd name="adj" fmla="val 12026"/>
              </a:avLst>
            </a:prstGeom>
            <a:solidFill>
              <a:srgbClr val="F1F5F9"/>
            </a:solidFill>
            <a:ln>
              <a:noFill/>
            </a:ln>
            <a:effectLst>
              <a:outerShdw blurRad="114300" dist="508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5ED7679F-15B3-4C82-8D8F-74C61FAEC8E0}"/>
                </a:ext>
              </a:extLst>
            </p:cNvPr>
            <p:cNvSpPr/>
            <p:nvPr/>
          </p:nvSpPr>
          <p:spPr>
            <a:xfrm>
              <a:off x="2783632" y="2067404"/>
              <a:ext cx="51328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600" b="1" dirty="0">
                  <a:solidFill>
                    <a:srgbClr val="0F3B5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</a:t>
              </a: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FA7A79AB-74CF-4AB9-86EF-D2E8B254D5B8}"/>
                </a:ext>
              </a:extLst>
            </p:cNvPr>
            <p:cNvCxnSpPr/>
            <p:nvPr/>
          </p:nvCxnSpPr>
          <p:spPr>
            <a:xfrm>
              <a:off x="3313335" y="1997803"/>
              <a:ext cx="0" cy="785533"/>
            </a:xfrm>
            <a:prstGeom prst="line">
              <a:avLst/>
            </a:prstGeom>
            <a:ln w="19050">
              <a:gradFill>
                <a:gsLst>
                  <a:gs pos="23000">
                    <a:srgbClr val="1E293B"/>
                  </a:gs>
                  <a:gs pos="100000">
                    <a:srgbClr val="0EA5E9"/>
                  </a:gs>
                </a:gsLst>
                <a:lin ang="13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18FD3336-A388-4847-866B-2A50E9D04B29}"/>
                </a:ext>
              </a:extLst>
            </p:cNvPr>
            <p:cNvSpPr/>
            <p:nvPr/>
          </p:nvSpPr>
          <p:spPr>
            <a:xfrm>
              <a:off x="3470479" y="1928904"/>
              <a:ext cx="593788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rgbClr val="1E293B"/>
                  </a:solidFill>
                </a:rPr>
                <a:t>Задача на перспективу: преодоление цифрового неравенства регионов и тиражирование успешных практик </a:t>
              </a:r>
            </a:p>
          </p:txBody>
        </p:sp>
      </p:grp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FA22D4AD-7432-41FE-899C-18B420B62493}"/>
              </a:ext>
            </a:extLst>
          </p:cNvPr>
          <p:cNvSpPr/>
          <p:nvPr/>
        </p:nvSpPr>
        <p:spPr>
          <a:xfrm>
            <a:off x="7480393" y="0"/>
            <a:ext cx="5384359" cy="6858000"/>
          </a:xfrm>
          <a:prstGeom prst="roundRect">
            <a:avLst>
              <a:gd name="adj" fmla="val 4349"/>
            </a:avLst>
          </a:prstGeom>
          <a:blipFill>
            <a:blip r:embed="rId2"/>
            <a:stretch>
              <a:fillRect l="-131944" r="-36126"/>
            </a:stretch>
          </a:blipFill>
          <a:ln>
            <a:noFill/>
          </a:ln>
          <a:effectLst>
            <a:outerShdw blurRad="1270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676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47FF428-EC24-46F0-B926-A9E08D713C4F}"/>
              </a:ext>
            </a:extLst>
          </p:cNvPr>
          <p:cNvSpPr/>
          <p:nvPr/>
        </p:nvSpPr>
        <p:spPr>
          <a:xfrm>
            <a:off x="1984" y="0"/>
            <a:ext cx="12192000" cy="6858000"/>
          </a:xfrm>
          <a:prstGeom prst="rect">
            <a:avLst/>
          </a:prstGeom>
          <a:gradFill>
            <a:gsLst>
              <a:gs pos="0">
                <a:srgbClr val="1E293B">
                  <a:alpha val="79000"/>
                </a:srgbClr>
              </a:gs>
              <a:gs pos="100000">
                <a:srgbClr val="64748B">
                  <a:alpha val="70000"/>
                </a:srgb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3C05FAD-08E4-49D8-9E71-44C92E20AD25}"/>
              </a:ext>
            </a:extLst>
          </p:cNvPr>
          <p:cNvSpPr/>
          <p:nvPr/>
        </p:nvSpPr>
        <p:spPr>
          <a:xfrm>
            <a:off x="334963" y="972563"/>
            <a:ext cx="115220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1F5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2158560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Calibri Light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708</Words>
  <Application>Microsoft Office PowerPoint</Application>
  <PresentationFormat>Широкоэкранный</PresentationFormat>
  <Paragraphs>183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39</cp:revision>
  <dcterms:created xsi:type="dcterms:W3CDTF">2026-02-22T16:19:32Z</dcterms:created>
  <dcterms:modified xsi:type="dcterms:W3CDTF">2026-02-23T10:33:42Z</dcterms:modified>
</cp:coreProperties>
</file>