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5" r:id="rId11"/>
    <p:sldId id="275" r:id="rId12"/>
    <p:sldId id="274" r:id="rId13"/>
    <p:sldId id="264" r:id="rId14"/>
    <p:sldId id="266" r:id="rId15"/>
    <p:sldId id="268" r:id="rId16"/>
    <p:sldId id="269" r:id="rId17"/>
    <p:sldId id="270" r:id="rId18"/>
    <p:sldId id="273" r:id="rId19"/>
    <p:sldId id="277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D%D0%BD%D1%82%D0%B5%D1%80%D0%BE%D1%85%D1%80%D0%BE%D0%BC%D0%B0%D1%84%D1%84%D0%B8%D0%BD%D0%BD%D1%8B%D0%B5_%D0%BA%D0%BB%D0%B5%D1%82%D0%BA%D0%B8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428604"/>
            <a:ext cx="8572560" cy="2041529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Мелатонин – гормон сна и долгой жизни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58246" cy="2286016"/>
          </a:xfrm>
          <a:prstGeom prst="bevel">
            <a:avLst/>
          </a:prstGeom>
          <a:ln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Мелатонин</a:t>
            </a:r>
            <a:r>
              <a:rPr lang="ru-RU" sz="32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— основной гормон эпифиза, регулятор суточных ритмов.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Picture 2" descr="Мелатони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928934"/>
            <a:ext cx="5106945" cy="349738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4929190" y="3071810"/>
            <a:ext cx="2357454" cy="428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C</a:t>
            </a:r>
            <a:r>
              <a:rPr kumimoji="0" lang="en-US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13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H</a:t>
            </a:r>
            <a:r>
              <a:rPr kumimoji="0" lang="en-US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16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N</a:t>
            </a:r>
            <a:r>
              <a:rPr kumimoji="0" lang="en-US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2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O</a:t>
            </a:r>
            <a:r>
              <a:rPr kumimoji="0" lang="en-US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</a:rPr>
              <a:t>2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7329510" cy="63184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Общие сведения о мелатонине</a:t>
            </a:r>
            <a:endParaRPr lang="ru-RU" sz="3200" b="1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572560" cy="4525963"/>
          </a:xfrm>
        </p:spPr>
        <p:txBody>
          <a:bodyPr>
            <a:noAutofit/>
          </a:bodyPr>
          <a:lstStyle/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Гормон мелатонин был открыт в 1958 году А. Б.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Лернером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который проводил опыты на мышах. 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Вырабатывается мелатонин основными секреторными 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клетками эпифиза —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пинеалоцитами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 также в некоторых периферических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тканях: энтерохромаффинных клетках желудочно-кишечного тракта ,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сетчатке, яичниках, предстательной железе, плаценте, желчном пузыре,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внутреннем  ухе, тимусе, поджелудочной железе, мозжечке.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3" tooltip="Энтерохромаффинные клетки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Продукция мелатонина в эпифизе имеет циркадный характер, она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увеличивается в темноте и тормозится ярким светом.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На сегодняшний день известно, что мелатонин присутствует почти во всех</a:t>
            </a:r>
          </a:p>
          <a:p>
            <a:pPr marL="514350" indent="-51435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живых организма, включая растения и простейших.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Melatonin.sv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5000636"/>
            <a:ext cx="2214578" cy="160280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</p:pic>
      <p:pic>
        <p:nvPicPr>
          <p:cNvPr id="17410" name="Picture 2" descr="http://www.yale.edu/opa/arc-ybc/v35.n18/story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05" y="0"/>
            <a:ext cx="1714495" cy="2357430"/>
          </a:xfrm>
          <a:prstGeom prst="rect">
            <a:avLst/>
          </a:prstGeom>
          <a:ln w="28575"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prstTxWarp prst="textDeflate">
              <a:avLst/>
            </a:prstTxWarp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Основные функции: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214282" y="1428736"/>
            <a:ext cx="8715436" cy="4958655"/>
          </a:xfrm>
          <a:prstGeom prst="foldedCorner">
            <a:avLst/>
          </a:prstGeom>
          <a:ln>
            <a:solidFill>
              <a:srgbClr val="00B0F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Регулирует периодичность сна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Регулирует сезонную ритмику у многих животных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Замедляет процессы старения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Усиливает эффективность функционирования иммунной системы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Обладает </a:t>
            </a:r>
            <a:r>
              <a:rPr lang="ru-RU" sz="2200" dirty="0" err="1" smtClean="0">
                <a:solidFill>
                  <a:schemeClr val="tx1"/>
                </a:solidFill>
                <a:latin typeface="Comic Sans MS" pitchFamily="66" charset="0"/>
              </a:rPr>
              <a:t>антиоксидантными</a:t>
            </a: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 свойствами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Влияет на процессы адаптации при смене часовых поясов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Кроме того, мелатонин участвует в регуляции: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кровяного давления;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эндокринной системы;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функций пищеварительного тракта;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  <a:latin typeface="Comic Sans MS" pitchFamily="66" charset="0"/>
              </a:rPr>
              <a:t>работы клеток головного мозга.</a:t>
            </a:r>
            <a:endParaRPr lang="ru-RU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Синтез и секреция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15370" cy="228601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Мелатонин вырабатывается шишковидной железой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серотонина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который в свою очередь синтезируется организмом из незаменимой (для человека) аминокислоты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триптофана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поступающей в организм с пищей.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Показано, что мелатонин является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индольным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производным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серотонина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синтезируется ночью ферментами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N-ацетилтрансферазой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гидроксииндол-О-метилтрансферазой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857628"/>
          <a:ext cx="3357586" cy="271464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19698"/>
                <a:gridCol w="1866318"/>
                <a:gridCol w="1071570"/>
              </a:tblGrid>
              <a:tr h="249223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№ </a:t>
                      </a:r>
                    </a:p>
                  </a:txBody>
                  <a:tcPr marL="25722" marR="56266" marT="12861" marB="128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продукт</a:t>
                      </a:r>
                    </a:p>
                  </a:txBody>
                  <a:tcPr marL="25722" marR="56266" marT="12861" marB="128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в мг на 100 г</a:t>
                      </a:r>
                    </a:p>
                  </a:txBody>
                  <a:tcPr marL="25722" marR="56266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1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Горох, фасоль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260</a:t>
                      </a:r>
                    </a:p>
                  </a:txBody>
                  <a:tcPr marL="25722" marR="25722" marT="12861" marB="12861" anchor="ctr"/>
                </a:tc>
              </a:tr>
              <a:tr h="471634">
                <a:tc>
                  <a:txBody>
                    <a:bodyPr/>
                    <a:lstStyle/>
                    <a:p>
                      <a:r>
                        <a:rPr lang="ru-RU" sz="1400"/>
                        <a:t>2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Мука пшеничная (1-й сорт)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120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3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Крупа гречневая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180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4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Рис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80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5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Пшено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180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6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Крупа овсяная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160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7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Крупа перловая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100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/>
                        <a:t>8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Хлеб ржаной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70</a:t>
                      </a:r>
                    </a:p>
                  </a:txBody>
                  <a:tcPr marL="25722" marR="25722" marT="12861" marB="12861" anchor="ctr"/>
                </a:tc>
              </a:tr>
              <a:tr h="249223">
                <a:tc>
                  <a:txBody>
                    <a:bodyPr/>
                    <a:lstStyle/>
                    <a:p>
                      <a:r>
                        <a:rPr lang="ru-RU" sz="1400" dirty="0"/>
                        <a:t>9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Хлеб пшеничный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100</a:t>
                      </a:r>
                    </a:p>
                  </a:txBody>
                  <a:tcPr marL="25722" marR="25722" marT="12861" marB="12861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000496" y="3857628"/>
          <a:ext cx="3143272" cy="272676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99359"/>
                <a:gridCol w="2375766"/>
                <a:gridCol w="468147"/>
              </a:tblGrid>
              <a:tr h="252041">
                <a:tc>
                  <a:txBody>
                    <a:bodyPr/>
                    <a:lstStyle/>
                    <a:p>
                      <a:r>
                        <a:rPr lang="ru-RU" sz="1400" dirty="0"/>
                        <a:t>10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Макаронные изделия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130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11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Молоко, кефир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40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12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Творог нежирный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180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13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Творог жирный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210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14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Сыр голландский</a:t>
                      </a:r>
                      <a:endParaRPr lang="ru-RU" sz="1400" b="0" dirty="0"/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790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15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Сыр плавленый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500</a:t>
                      </a:r>
                    </a:p>
                  </a:txBody>
                  <a:tcPr marL="25722" marR="25722" marT="12861" marB="12861" anchor="ctr"/>
                </a:tc>
              </a:tr>
              <a:tr h="252041">
                <a:tc>
                  <a:txBody>
                    <a:bodyPr/>
                    <a:lstStyle/>
                    <a:p>
                      <a:r>
                        <a:rPr lang="ru-RU" sz="1400"/>
                        <a:t>16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Говядина </a:t>
                      </a:r>
                      <a:r>
                        <a:rPr lang="en-US" sz="1400"/>
                        <a:t>I </a:t>
                      </a:r>
                      <a:r>
                        <a:rPr lang="ru-RU" sz="1400"/>
                        <a:t>категории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210</a:t>
                      </a:r>
                    </a:p>
                  </a:txBody>
                  <a:tcPr marL="25722" marR="25722" marT="12861" marB="12861" anchor="ctr"/>
                </a:tc>
              </a:tr>
              <a:tr h="252041">
                <a:tc>
                  <a:txBody>
                    <a:bodyPr/>
                    <a:lstStyle/>
                    <a:p>
                      <a:r>
                        <a:rPr lang="ru-RU" sz="1400"/>
                        <a:t>17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Говядина </a:t>
                      </a:r>
                      <a:r>
                        <a:rPr lang="en-US" sz="1400"/>
                        <a:t>II </a:t>
                      </a:r>
                      <a:r>
                        <a:rPr lang="ru-RU" sz="1400"/>
                        <a:t>категории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230</a:t>
                      </a:r>
                    </a:p>
                  </a:txBody>
                  <a:tcPr marL="25722" marR="25722" marT="12861" marB="12861" anchor="ctr"/>
                </a:tc>
              </a:tr>
              <a:tr h="252041">
                <a:tc>
                  <a:txBody>
                    <a:bodyPr/>
                    <a:lstStyle/>
                    <a:p>
                      <a:r>
                        <a:rPr lang="ru-RU" sz="1400"/>
                        <a:t>18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Баранина, свинина мясная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200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19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Мясо кролика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330</a:t>
                      </a:r>
                    </a:p>
                  </a:txBody>
                  <a:tcPr marL="25722" marR="25722" marT="12861" marB="12861" anchor="ctr"/>
                </a:tc>
              </a:tr>
              <a:tr h="245514">
                <a:tc>
                  <a:txBody>
                    <a:bodyPr/>
                    <a:lstStyle/>
                    <a:p>
                      <a:r>
                        <a:rPr lang="ru-RU" sz="1400"/>
                        <a:t>20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Колбаса молочная</a:t>
                      </a:r>
                    </a:p>
                  </a:txBody>
                  <a:tcPr marL="25722" marR="25722" marT="12861" marB="12861" anchor="ctr"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160</a:t>
                      </a:r>
                    </a:p>
                  </a:txBody>
                  <a:tcPr marL="25722" marR="25722" marT="12861" marB="12861" anchor="ctr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214414" y="3500438"/>
            <a:ext cx="5643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Таблица содержания триптофана в продуктах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14290"/>
            <a:ext cx="3357586" cy="2714644"/>
          </a:xfrm>
          <a:prstGeom prst="flowChartMultidocumen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Схема синтеза</a:t>
            </a:r>
          </a:p>
          <a:p>
            <a:pPr algn="ctr">
              <a:buNone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мелатонина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170" name="Picture 2" descr="https://upload.wikimedia.org/wikipedia/commons/thumb/5/5f/Tryptophan_metabolism_rus.png/640px-Tryptophan_metabolism_r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8491" y="0"/>
            <a:ext cx="514550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714488"/>
            <a:ext cx="8572560" cy="1714512"/>
          </a:xfr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взрослого человека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 сутки синтезируется около </a:t>
            </a:r>
            <a:r>
              <a:rPr lang="ru-RU" b="1" u="sng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30 мкг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мелатонина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его концентрация в сыворотке крови ночью в 30 раз больше, чем днем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Пик активности мелатонина, в среднем, по множеству наблюдений, приходится приблизительно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часа ночи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поместному солнечному времени.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14290"/>
            <a:ext cx="8572560" cy="1323439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Синтезированный в эпифизе мелатонин поступает в кровь и спинномозговую жидкость, пройдя через которую, 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накапливается в гипоталамусе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Помимо крови и цереброспинальной жидкости, мелатонин обнаружен в моче, слюне, амниотической жидкости.</a:t>
            </a:r>
          </a:p>
        </p:txBody>
      </p:sp>
      <p:pic>
        <p:nvPicPr>
          <p:cNvPr id="5" name="Picture 2" descr="http://sportwiki.to/images/7/77/Melatoni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3643314"/>
            <a:ext cx="5715035" cy="300039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643998" cy="3000396"/>
          </a:xfrm>
          <a:gradFill flip="none"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Мелатонин транспортируется сывороточным 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альбумином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, после освобождения от альбумина связывается со специфическими 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рецепторами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 на мембране клеток-мишеней,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проникает в ядро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 и там осуществляет своё действие. </a:t>
            </a:r>
          </a:p>
          <a:p>
            <a:pPr algn="just">
              <a:buFont typeface="Wingdings" pitchFamily="2" charset="2"/>
              <a:buChar char="q"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Секреция мелатонина подчинена суточному ритму, определяющему, в свою очередь, ритмичность гонадотропных эффектов и половой функции. Синтез и секреция мелатонина зависят от освещённости — избыток света понижает его образование, а снижение освещённости увеличивает синтез и секрецию гормона. У человека на ночные часы приходится 70 % суточной продукции мелатонина.</a:t>
            </a:r>
          </a:p>
          <a:p>
            <a:endParaRPr lang="ru-RU" dirty="0"/>
          </a:p>
        </p:txBody>
      </p:sp>
      <p:pic>
        <p:nvPicPr>
          <p:cNvPr id="1026" name="Picture 2" descr="C:\Users\lenovo\Desktop\6cc58cdf145956d7752921d56c35.jpg"/>
          <p:cNvPicPr>
            <a:picLocks noChangeAspect="1" noChangeArrowheads="1"/>
          </p:cNvPicPr>
          <p:nvPr/>
        </p:nvPicPr>
        <p:blipFill>
          <a:blip r:embed="rId3"/>
          <a:srcRect t="11835" r="4839" b="6612"/>
          <a:stretch>
            <a:fillRect/>
          </a:stretch>
        </p:blipFill>
        <p:spPr bwMode="auto">
          <a:xfrm>
            <a:off x="2285983" y="3643314"/>
            <a:ext cx="4828823" cy="3028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71438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Рецепторы мелатонина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358246" cy="5214974"/>
          </a:xfrm>
        </p:spPr>
        <p:txBody>
          <a:bodyPr>
            <a:noAutofit/>
          </a:bodyPr>
          <a:lstStyle/>
          <a:p>
            <a:pPr marL="514350" indent="-514350" algn="just">
              <a:buNone/>
            </a:pPr>
            <a:r>
              <a:rPr lang="ru-RU" sz="1800" dirty="0" smtClean="0"/>
              <a:t>	</a:t>
            </a:r>
            <a:r>
              <a:rPr lang="ru-RU" sz="1800" dirty="0" smtClean="0">
                <a:latin typeface="Comic Sans MS" pitchFamily="66" charset="0"/>
              </a:rPr>
              <a:t>Мелатонин — редкий пример гормона, к которому имеются как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мембранные, так и ядерные рецепторы.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	 У млекопитающих имеется два мембранных рецептора мелатонина: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Comic Sans MS" pitchFamily="66" charset="0"/>
              </a:rPr>
              <a:t>MTNR1A</a:t>
            </a:r>
            <a:r>
              <a:rPr lang="ru-RU" sz="1800" dirty="0" smtClean="0">
                <a:latin typeface="Comic Sans MS" pitchFamily="66" charset="0"/>
              </a:rPr>
              <a:t> (MT1), </a:t>
            </a:r>
            <a:r>
              <a:rPr lang="ru-RU" sz="1800" dirty="0" err="1" smtClean="0">
                <a:latin typeface="Comic Sans MS" pitchFamily="66" charset="0"/>
              </a:rPr>
              <a:t>экспрессирующийся</a:t>
            </a:r>
            <a:r>
              <a:rPr lang="ru-RU" sz="1800" dirty="0" smtClean="0">
                <a:latin typeface="Comic Sans MS" pitchFamily="66" charset="0"/>
              </a:rPr>
              <a:t> в основном на клетках передней доли гипофиза и </a:t>
            </a:r>
            <a:r>
              <a:rPr lang="ru-RU" sz="1800" dirty="0" err="1" smtClean="0">
                <a:latin typeface="Comic Sans MS" pitchFamily="66" charset="0"/>
              </a:rPr>
              <a:t>супрахиазменных</a:t>
            </a:r>
            <a:r>
              <a:rPr lang="ru-RU" sz="1800" dirty="0" smtClean="0">
                <a:latin typeface="Comic Sans MS" pitchFamily="66" charset="0"/>
              </a:rPr>
              <a:t> ядер гипоталамуса, но также присутствующий во многих периферических органах,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Comic Sans MS" pitchFamily="66" charset="0"/>
              </a:rPr>
              <a:t>MTNR1B</a:t>
            </a:r>
            <a:r>
              <a:rPr lang="ru-RU" sz="1800" dirty="0" smtClean="0">
                <a:latin typeface="Comic Sans MS" pitchFamily="66" charset="0"/>
              </a:rPr>
              <a:t> (MT2), </a:t>
            </a:r>
            <a:r>
              <a:rPr lang="ru-RU" sz="1800" dirty="0" err="1" smtClean="0">
                <a:latin typeface="Comic Sans MS" pitchFamily="66" charset="0"/>
              </a:rPr>
              <a:t>экспрессирующийся</a:t>
            </a:r>
            <a:r>
              <a:rPr lang="ru-RU" sz="1800" dirty="0" smtClean="0">
                <a:latin typeface="Comic Sans MS" pitchFamily="66" charset="0"/>
              </a:rPr>
              <a:t> в некоторых других участках мозга, в сетчатке и в лёгких.</a:t>
            </a:r>
            <a:endParaRPr lang="ru-RU" sz="800" dirty="0" smtClean="0">
              <a:latin typeface="Comic Sans MS" pitchFamily="66" charset="0"/>
            </a:endParaRP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Рецепторы мелатонина относятся к семейству рецепторов, связанных с G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белками, и действуют через </a:t>
            </a:r>
            <a:r>
              <a:rPr lang="ru-RU" sz="1800" dirty="0" err="1" smtClean="0">
                <a:latin typeface="Comic Sans MS" pitchFamily="66" charset="0"/>
              </a:rPr>
              <a:t>G</a:t>
            </a:r>
            <a:r>
              <a:rPr lang="ru-RU" sz="1800" baseline="-25000" dirty="0" err="1" smtClean="0">
                <a:latin typeface="Comic Sans MS" pitchFamily="66" charset="0"/>
              </a:rPr>
              <a:t>αi</a:t>
            </a:r>
            <a:r>
              <a:rPr lang="ru-RU" sz="1800" dirty="0" err="1" smtClean="0">
                <a:latin typeface="Comic Sans MS" pitchFamily="66" charset="0"/>
              </a:rPr>
              <a:t>-белок</a:t>
            </a:r>
            <a:r>
              <a:rPr lang="ru-RU" sz="1800" dirty="0" smtClean="0">
                <a:latin typeface="Comic Sans MS" pitchFamily="66" charset="0"/>
              </a:rPr>
              <a:t>, снижая уровень </a:t>
            </a:r>
            <a:r>
              <a:rPr lang="ru-RU" sz="1800" dirty="0" err="1" smtClean="0">
                <a:latin typeface="Comic Sans MS" pitchFamily="66" charset="0"/>
              </a:rPr>
              <a:t>цАМФ</a:t>
            </a:r>
            <a:r>
              <a:rPr lang="ru-RU" sz="1800" dirty="0" smtClean="0">
                <a:latin typeface="Comic Sans MS" pitchFamily="66" charset="0"/>
              </a:rPr>
              <a:t>.</a:t>
            </a:r>
            <a:br>
              <a:rPr lang="ru-RU" sz="1800" dirty="0" smtClean="0">
                <a:latin typeface="Comic Sans MS" pitchFamily="66" charset="0"/>
              </a:rPr>
            </a:br>
            <a:endParaRPr lang="ru-RU" sz="1800" dirty="0" smtClean="0">
              <a:latin typeface="Comic Sans MS" pitchFamily="66" charset="0"/>
            </a:endParaRP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	Недавно открытые ядерные рецепторы мелатонина относятся к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подсемейству </a:t>
            </a:r>
            <a:r>
              <a:rPr lang="ru-RU" sz="1800" b="1" dirty="0" smtClean="0">
                <a:solidFill>
                  <a:srgbClr val="C00000"/>
                </a:solidFill>
                <a:latin typeface="Comic Sans MS" pitchFamily="66" charset="0"/>
              </a:rPr>
              <a:t>RZR/ROR</a:t>
            </a:r>
            <a:r>
              <a:rPr lang="ru-RU" sz="1800" dirty="0" smtClean="0">
                <a:latin typeface="Comic Sans MS" pitchFamily="66" charset="0"/>
              </a:rPr>
              <a:t> </a:t>
            </a:r>
            <a:r>
              <a:rPr lang="ru-RU" sz="1800" dirty="0" err="1" smtClean="0">
                <a:latin typeface="Comic Sans MS" pitchFamily="66" charset="0"/>
              </a:rPr>
              <a:t>ретиноидных</a:t>
            </a:r>
            <a:r>
              <a:rPr lang="ru-RU" sz="1800" dirty="0" smtClean="0">
                <a:latin typeface="Comic Sans MS" pitchFamily="66" charset="0"/>
              </a:rPr>
              <a:t> рецепторов. Видимо, через них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опосредуются многие иммуностимулирующие и противоопухолевые</a:t>
            </a:r>
          </a:p>
          <a:p>
            <a:pPr marL="514350" indent="-514350" algn="just">
              <a:buNone/>
            </a:pPr>
            <a:r>
              <a:rPr lang="ru-RU" sz="1800" dirty="0" smtClean="0">
                <a:latin typeface="Comic Sans MS" pitchFamily="66" charset="0"/>
              </a:rPr>
              <a:t>эффекты мелатонина.</a:t>
            </a:r>
            <a:endParaRPr lang="ru-RU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72476" cy="857272"/>
          </a:xfrm>
          <a:prstGeom prst="horizontalScroll">
            <a:avLst/>
          </a:prstGeom>
          <a:solidFill>
            <a:srgbClr val="92D050"/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Циркадный  ритм  и  сон</a:t>
            </a:r>
            <a:endParaRPr lang="ru-RU" sz="36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26432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None/>
            </a:pPr>
            <a:r>
              <a:rPr lang="ru-RU" sz="1400" dirty="0" smtClean="0"/>
              <a:t>	</a:t>
            </a:r>
            <a:r>
              <a:rPr lang="ru-RU" sz="1600" dirty="0" smtClean="0"/>
              <a:t>	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Одним из основных действий мелатонина является регуляция сна. Мелатонин — основной компонент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пейсмейкерной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системы организма. Он принимает участие в создании циркадного ритма: он непосредственно воздействует на клетки и изменяет уровень секреции других гормонов и биологически активных веществ, концентрация которых зависит от времени суток.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	Влияние светового цикла на ритм секреции мелатонина показано в наблюдении за слепыми. У большинства из них обнаружена ритмичная секреция гормона, но со свободно меняющимся периодом, отличающимся от суточного.  Сдвиг ритма секреции мелатонина происходит и при перелёте через часовые пояса.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/>
          </a:p>
        </p:txBody>
      </p:sp>
      <p:pic>
        <p:nvPicPr>
          <p:cNvPr id="9218" name="Picture 2" descr="http://www.nkj.ru/upload/iblock/dce163a33486164ec0e8e9f929a35b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857628"/>
            <a:ext cx="3143272" cy="278703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</p:pic>
      <p:pic>
        <p:nvPicPr>
          <p:cNvPr id="9220" name="Picture 4" descr="http://natural-medicine.ru/uploads/posts/2012-08/1346160776_document_1594_golov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071942"/>
            <a:ext cx="2500330" cy="238125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9222" name="Picture 6" descr="http://www.gornai.ya1.ru/uploads/posts/2012-06/1339024584_454149main_boeing_sugar_1600x1200_1600-1200.jpg"/>
          <p:cNvPicPr>
            <a:picLocks noChangeAspect="1" noChangeArrowheads="1"/>
          </p:cNvPicPr>
          <p:nvPr/>
        </p:nvPicPr>
        <p:blipFill>
          <a:blip r:embed="rId5" cstate="print"/>
          <a:srcRect l="14516"/>
          <a:stretch>
            <a:fillRect/>
          </a:stretch>
        </p:blipFill>
        <p:spPr bwMode="auto">
          <a:xfrm>
            <a:off x="6457009" y="4071942"/>
            <a:ext cx="2472709" cy="235745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939784"/>
          </a:xfrm>
          <a:prstGeom prst="horizontalScroll">
            <a:avLst/>
          </a:prstGeom>
          <a:solidFill>
            <a:srgbClr val="92D050"/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Циркадный  ритм  и  сон</a:t>
            </a:r>
            <a:endParaRPr lang="ru-RU" sz="36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14282" y="1285860"/>
            <a:ext cx="8715436" cy="264320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Роль эпифиза и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эпифизарного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мелатонина в суточной и сезонной ритмике, режиме сна-бодрствования на сегодняшний день представляется несомненной. Проведёнными исследованиями было доказано, что повышение уровня мелатонина не является обязательным сигналом к началу сна. У большинства испытуемых прием физиологических доз мелатонина вызывал лишь мягкий седативный эффект и снижал реактивность на обычные окружающие стимулы. Существует гипотеза, что мелатонин играет роль в открытии так называемых «ворот сна», в торможении режимов бодрствования, а не в прямом воздействии на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сомногенные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структуры головного мозга.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45" name="Picture 1" descr="C:\Users\lenovo\Desktop\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000504"/>
            <a:ext cx="4082135" cy="2714620"/>
          </a:xfrm>
          <a:prstGeom prst="rect">
            <a:avLst/>
          </a:prstGeom>
          <a:noFill/>
        </p:spPr>
      </p:pic>
      <p:pic>
        <p:nvPicPr>
          <p:cNvPr id="9217" name="Picture 1" descr="C:\Users\lenovo\Desktop\qEmRrQ_ybrU.jpg"/>
          <p:cNvPicPr>
            <a:picLocks noChangeAspect="1" noChangeArrowheads="1"/>
          </p:cNvPicPr>
          <p:nvPr/>
        </p:nvPicPr>
        <p:blipFill>
          <a:blip r:embed="rId4"/>
          <a:srcRect b="5135"/>
          <a:stretch>
            <a:fillRect/>
          </a:stretch>
        </p:blipFill>
        <p:spPr bwMode="auto">
          <a:xfrm>
            <a:off x="5000628" y="3972117"/>
            <a:ext cx="3763962" cy="274303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868346"/>
          </a:xfrm>
          <a:prstGeom prst="horizontalScroll">
            <a:avLst/>
          </a:prstGeom>
          <a:solidFill>
            <a:srgbClr val="92D050"/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Циркадный  ритм  и  сон</a:t>
            </a:r>
            <a:endParaRPr lang="ru-RU" sz="36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14282" y="1214422"/>
            <a:ext cx="8715436" cy="26432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возрастом активность эпифиза снижается, поэтому количество мелатонина уменьшается, сон становится поверхностным и беспокойным, возможна бессонница. Мелатонин способствует устранению бессонницы, предотвращает нарушение суточного режима организма и биоритма. Бессонница и недосыпание уступают место здоровому и глубокому сну, который снимает усталость и раздражительность. Во время спокойного глубокого сна в организме нормализуется работа всех внутренних органов и систем, расслабляются мышцы, отдыхает нервная система, мозг успевает обработать накопленную за день информацию. В итоге человек чувствует себя бодрым и здоровым.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http://www.e-motherhood.ru/wp-content/uploads/2013/07/bessonnica_pri_beremennost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929066"/>
            <a:ext cx="4143404" cy="2762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http://cdn.womensrunning.competitor.com/wp-content/uploads/2013/04/Slee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929066"/>
            <a:ext cx="3786214" cy="2709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229600" cy="3114684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Основное влияние мелатонина на эндокринную систему у многих видов заключается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торможении секреции гонадотропинов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Кроме того, снижается, но в меньшей степени, секреция других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тропных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гормонов передней доли гипофиза: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кортикотропина,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тиротропина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соматотропина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Данные экспериментов свидетельствуют о том, что под влиянием мелатонина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повышается содержание ГАМК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в ЦНС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серотонина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 среднем мозге и гипоталамусе. Известно, что ГАМК является тормозным медиатором в ЦНС, а снижение активности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серотонинэргических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механизмов может иметь значение в патогенезе депрессивных состояний.</a:t>
            </a:r>
          </a:p>
        </p:txBody>
      </p:sp>
      <p:pic>
        <p:nvPicPr>
          <p:cNvPr id="7170" name="Picture 2" descr="http://t2.gstatic.com/images?q=tbn:ANd9GcRtO2WSzp55vfyBnlVdqyhTJ1mvVWLAeKCSMTdZ7GcsI3Ql5m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4143380"/>
            <a:ext cx="3207173" cy="250030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28596" y="214290"/>
            <a:ext cx="8229600" cy="868346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Влияние на секрецию других гормонов и </a:t>
            </a:r>
            <a:r>
              <a:rPr lang="ru-RU" sz="2800" b="1" cap="all" dirty="0" err="1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нейромедиаторов</a:t>
            </a:r>
            <a:endParaRPr lang="ru-RU" sz="2800" b="1" cap="all" dirty="0" smtClean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30003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Мелатонин нейтрализует разрушительные последствия окислительных процессов, которые являются основной причиной старения и увядания кожи. Важнейшая функция мелатонина — 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антиоксидантная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активность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проявляющаяся в организме повсеместно, так как мелатонин проникает во все органы и ткани. </a:t>
            </a:r>
          </a:p>
          <a:p>
            <a:pPr algn="just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Механизм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антиоксидантного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действия проявляется в том, что мелатонин обладает выраженной способностью 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</a:rPr>
              <a:t>связывать свободные радикалы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в том числе образующиеся при перекисном окислении липидов гидроксильных радикалов, и экзогенные канцерогены, также он активирует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глутатионпероксидазу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— фактор защиты организма от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свободнорадикального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повреждения. Основные функции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антиоксидантного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действия мелатонина направлены на защиту ДНК. В меньшей степени на защиту белков 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илипидов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71472" y="285728"/>
            <a:ext cx="8229600" cy="571504"/>
          </a:xfrm>
          <a:prstGeom prst="homePlat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cap="all" dirty="0" err="1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Антиоксидантный</a:t>
            </a:r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эффект</a:t>
            </a:r>
          </a:p>
        </p:txBody>
      </p:sp>
      <p:pic>
        <p:nvPicPr>
          <p:cNvPr id="6154" name="Picture 10" descr="http://5225.kiev.ua/wp-content/uploads/2012/01/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071942"/>
            <a:ext cx="3963967" cy="264320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3571900"/>
          </a:xfrm>
        </p:spPr>
        <p:txBody>
          <a:bodyPr>
            <a:normAutofit fontScale="47500" lnSpcReduction="20000"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В ряде исследований было обнаружено, что мелатонин обладает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антиопухолевым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онкостатическим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 действием. Механизмы воздействия мелатонина на опухолевый рост многообразны: он может влиять на синтез и секрецию гипофизарных и половых гормонов, способен модулировать иммунный ответ при наличии опухолевых клеток и оказывать прямой цитотоксический эффект.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Мелатонин может подавлять клеточную пролиферацию, при этом сила его воздействия не уступает мощному цитотоксическому агенту колхицину.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Эпидемиологические данные свидетельствуют, что у женщин, работающих в ночные смены, авиационных служащих (стюардессы, диспетчеры), операторов радио и телеграфа отмечается повышенный риск развития рака молочной железы, тогда как у женщин первично слепых этот риск в 2 раза меньше.</a:t>
            </a:r>
          </a:p>
          <a:p>
            <a:endParaRPr lang="ru-RU" dirty="0"/>
          </a:p>
        </p:txBody>
      </p:sp>
      <p:pic>
        <p:nvPicPr>
          <p:cNvPr id="5122" name="Picture 2" descr="http://www.nedelia.lt/uploads/posts/2009-05/1242913998_rak-virs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387673"/>
            <a:ext cx="3714776" cy="2470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0034" y="285728"/>
            <a:ext cx="8229600" cy="571504"/>
          </a:xfrm>
          <a:prstGeom prst="homePlate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Противоопухолевый  эффект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8572560" cy="28575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экспериментов и прямых клинических наблюдений была сформулирована концепция, что эпифиз и его гормон мелатонин входят в защитную систему организма от неблагоприятных воздействий. Эпифиз и мелатонин играют неспецифическую роль, 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эпифизарная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поддержка осуществляется на всех уровнях борьбы со стрессом.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случае длительной стрессовой ситуации отмечается двухфазная реакция: первоначальный спад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эпифизарной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деятельности в резистентную фазу стресса с дальнейшим резким её подъёмом. В экспериментах на крысах было показано, что мелатонин способен менять отрицательное эмоциональное состояние, снижать тревожность, которая провоцируется различными стрессорами.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scienceblog.ru/wp-content/uploads/20130506204900.jpg"/>
          <p:cNvPicPr>
            <a:picLocks noChangeAspect="1" noChangeArrowheads="1"/>
          </p:cNvPicPr>
          <p:nvPr/>
        </p:nvPicPr>
        <p:blipFill>
          <a:blip r:embed="rId3" cstate="print"/>
          <a:srcRect l="8201"/>
          <a:stretch>
            <a:fillRect/>
          </a:stretch>
        </p:blipFill>
        <p:spPr bwMode="auto">
          <a:xfrm>
            <a:off x="571472" y="4000504"/>
            <a:ext cx="3855444" cy="2677769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http://ecosalus-th.com/wp-content/uploads/2014/05/stress.jpg"/>
          <p:cNvPicPr>
            <a:picLocks noChangeAspect="1" noChangeArrowheads="1"/>
          </p:cNvPicPr>
          <p:nvPr/>
        </p:nvPicPr>
        <p:blipFill>
          <a:blip r:embed="rId4"/>
          <a:srcRect l="12000" r="13332"/>
          <a:stretch>
            <a:fillRect/>
          </a:stretch>
        </p:blipFill>
        <p:spPr bwMode="auto">
          <a:xfrm>
            <a:off x="4786314" y="4000504"/>
            <a:ext cx="3857652" cy="2643206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71472" y="214290"/>
            <a:ext cx="8229600" cy="571504"/>
          </a:xfrm>
          <a:prstGeom prst="homePlat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cap="all" dirty="0" err="1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Антистрессовый</a:t>
            </a:r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эффект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42984"/>
            <a:ext cx="8643998" cy="2686056"/>
          </a:xfrm>
        </p:spPr>
        <p:txBody>
          <a:bodyPr>
            <a:normAutofit fontScale="550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Важным последствием длительных стрессов является стрессовый иммунодефицит. Мелатонин способствует нормализации иммунологических показателей.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Мелатонин стимулирует иммунную систему (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иммуностимулятор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), так как участвует в регуляции функции тимуса и щитовидной железы, повышая активность Т-клеток и фагоцитов, что является предупреждением для ряда заболеваний и, как показывают лабораторные исследования, замедляет рост семи видов раковых клеток, включая раковые клетки молочной и предстательной желез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3074" name="Picture 2" descr="http://laktiale.com.ua/uploaded/imunit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786190"/>
            <a:ext cx="4786346" cy="289961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71472" y="285728"/>
            <a:ext cx="8229600" cy="714380"/>
          </a:xfrm>
          <a:prstGeom prst="homePlat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Иммуностимулирующий эффект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57150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Губительные для мелатонина привычки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1071546"/>
            <a:ext cx="8229600" cy="3143271"/>
          </a:xfrm>
        </p:spPr>
        <p:txBody>
          <a:bodyPr>
            <a:normAutofit fontScale="85000" lnSpcReduction="20000"/>
          </a:bodyPr>
          <a:lstStyle/>
          <a:p>
            <a:pPr marL="742950" indent="-742950" algn="just" fontAlgn="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Засыпать при свете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– ночнике или под включенный телевизор, не занавешивать плотными шторами окна на ночь.</a:t>
            </a:r>
          </a:p>
          <a:p>
            <a:pPr marL="742950" indent="-742950" algn="just" fontAlgn="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Спать в дневные часы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Ночная бессонница, на которую часто жалуются люди в возрасте, объясняется именно тем, что столь полезные для омоложения часы ночного сна крадет «тихий час» после обеда.</a:t>
            </a:r>
          </a:p>
          <a:p>
            <a:pPr marL="742950" indent="-742950" algn="just" fontAlgn="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Сидеть днем в темноте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Для адекватного производства мелатонина нужно как можно больше света в светлое время. </a:t>
            </a:r>
          </a:p>
          <a:p>
            <a:pPr marL="742950" indent="-742950" algn="just" fontAlgn="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Вешать яркие люстры в квартире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742950" indent="-742950" algn="just" fontAlgn="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Работать по вечерам при ярком освещении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После семи вечера используйте свет торшера или настольной лампы.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30747" t="35156" r="39055" b="34570"/>
          <a:stretch>
            <a:fillRect/>
          </a:stretch>
        </p:blipFill>
        <p:spPr bwMode="auto">
          <a:xfrm>
            <a:off x="2357422" y="4143380"/>
            <a:ext cx="4436069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Стрелка вправо с вырезом 11"/>
          <p:cNvSpPr/>
          <p:nvPr/>
        </p:nvSpPr>
        <p:spPr>
          <a:xfrm>
            <a:off x="214282" y="1071546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214282" y="1714488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214282" y="2714620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>
            <a:off x="214282" y="3286124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214282" y="3571876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8286776" cy="3429024"/>
          </a:xfrm>
        </p:spPr>
        <p:txBody>
          <a:bodyPr>
            <a:normAutofit fontScale="55000" lnSpcReduction="20000"/>
          </a:bodyPr>
          <a:lstStyle/>
          <a:p>
            <a:pPr marL="742950" indent="-742950" algn="just" fontAlgn="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Полуночничать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. Старайтесь засыпать пораньше. Самый пик мелатонина образуется с полуночи до 4 часов утра. С рассветом эпифиз прекращает производить гормон.</a:t>
            </a:r>
          </a:p>
          <a:p>
            <a:pPr marL="742950" indent="-742950" algn="just" fontAlgn="t">
              <a:buNone/>
            </a:pP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	Питаться несбалансированно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. Организм повышает выработку мелатонина после того, как вы съедите что-нибудь богатое углеводами (макароны, картофель, бананы). Также поможет курица, индейка и рыба. Кстати, значительная часть аптечного мелатонина добывается из растений – зерновых и бобовых. Среди наиболее богатых его источников – овес, кукуруза, рис, ячмень, помидоры.</a:t>
            </a:r>
          </a:p>
          <a:p>
            <a:pPr marL="742950" indent="-742950" algn="just" fontAlgn="t">
              <a:buNone/>
            </a:pP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	Злоупотреблять крепким кофе и чаем, алкоголем, никотином, особенно перед сном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. Все они мешают нормальному производству гормона. Такой же эффект дают некоторые лекарства. </a:t>
            </a:r>
          </a:p>
        </p:txBody>
      </p:sp>
      <p:sp>
        <p:nvSpPr>
          <p:cNvPr id="4" name="Стрелка вправо с вырезом 3"/>
          <p:cNvSpPr/>
          <p:nvPr/>
        </p:nvSpPr>
        <p:spPr>
          <a:xfrm>
            <a:off x="214282" y="3500438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214282" y="1714488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с вырезом 5"/>
          <p:cNvSpPr/>
          <p:nvPr/>
        </p:nvSpPr>
        <p:spPr>
          <a:xfrm>
            <a:off x="214282" y="1000108"/>
            <a:ext cx="500066" cy="214314"/>
          </a:xfrm>
          <a:prstGeom prst="notchedRightArrow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65403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Губительные для мелатонина привычки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6" name="Picture 4" descr="http://www.hh.com.ua/upload/manazine/makar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46114"/>
            <a:ext cx="2714612" cy="2511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http://medosbornik.ru/wp-content/uploads/2013/06/%D0%BA%D1%83%D1%80%D0%B8%D1%86%D0%B0-%D1%81-%D0%B3%D0%BE%D1%80%D1%87%D0%B8%D1%86%D0%B5%D0%B9-%D0%B8-%D0%BC%D0%B5%D0%B4%D0%BE%D0%B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4329141"/>
            <a:ext cx="3612655" cy="2528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2" name="Picture 10" descr="http://pervoevtoroe.ru/uploads/posts/2011-05/1305218837_postnyy-salat-s-risom-i-ovoschami.jpg"/>
          <p:cNvPicPr>
            <a:picLocks noChangeAspect="1" noChangeArrowheads="1"/>
          </p:cNvPicPr>
          <p:nvPr/>
        </p:nvPicPr>
        <p:blipFill>
          <a:blip r:embed="rId5"/>
          <a:srcRect l="2256" t="2439" r="5638" b="8129"/>
          <a:stretch>
            <a:fillRect/>
          </a:stretch>
        </p:blipFill>
        <p:spPr bwMode="auto">
          <a:xfrm>
            <a:off x="6359542" y="4357670"/>
            <a:ext cx="2784458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214554"/>
            <a:ext cx="8229600" cy="1143000"/>
          </a:xfrm>
        </p:spPr>
        <p:txBody>
          <a:bodyPr>
            <a:prstTxWarp prst="textCurveDown">
              <a:avLst/>
            </a:prstTxWarp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529</Words>
  <PresentationFormat>Экран (4:3)</PresentationFormat>
  <Paragraphs>154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Мелатонин – гормон сна и долгой жизни</vt:lpstr>
      <vt:lpstr>Мелатонин — основной гормон эпифиза, регулятор суточных ритмов.</vt:lpstr>
      <vt:lpstr>Общие сведения о мелатонине</vt:lpstr>
      <vt:lpstr>Основные функции:</vt:lpstr>
      <vt:lpstr>Синтез и секреция</vt:lpstr>
      <vt:lpstr>Слайд 6</vt:lpstr>
      <vt:lpstr>Слайд 7</vt:lpstr>
      <vt:lpstr>Слайд 8</vt:lpstr>
      <vt:lpstr>Рецепторы мелатонина</vt:lpstr>
      <vt:lpstr>Циркадный  ритм  и  сон</vt:lpstr>
      <vt:lpstr>Циркадный  ритм  и  сон</vt:lpstr>
      <vt:lpstr>Циркадный  ритм  и  сон</vt:lpstr>
      <vt:lpstr>Слайд 13</vt:lpstr>
      <vt:lpstr> </vt:lpstr>
      <vt:lpstr> </vt:lpstr>
      <vt:lpstr> </vt:lpstr>
      <vt:lpstr> </vt:lpstr>
      <vt:lpstr>Губительные для мелатонина привычки:</vt:lpstr>
      <vt:lpstr>Губительные для мелатонина привычки: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43</cp:revision>
  <dcterms:created xsi:type="dcterms:W3CDTF">2015-04-11T15:36:47Z</dcterms:created>
  <dcterms:modified xsi:type="dcterms:W3CDTF">2018-01-28T12:24:20Z</dcterms:modified>
</cp:coreProperties>
</file>