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11" userDrawn="1">
          <p15:clr>
            <a:srgbClr val="A4A3A4"/>
          </p15:clr>
        </p15:guide>
        <p15:guide id="4" pos="7469" userDrawn="1">
          <p15:clr>
            <a:srgbClr val="A4A3A4"/>
          </p15:clr>
        </p15:guide>
        <p15:guide id="6" orient="horz" pos="119" userDrawn="1">
          <p15:clr>
            <a:srgbClr val="A4A3A4"/>
          </p15:clr>
        </p15:guide>
        <p15:guide id="7" pos="3386" userDrawn="1">
          <p15:clr>
            <a:srgbClr val="A4A3A4"/>
          </p15:clr>
        </p15:guide>
        <p15:guide id="8" orient="horz" pos="420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2121"/>
    <a:srgbClr val="F5641D"/>
    <a:srgbClr val="0D0D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58" d="100"/>
          <a:sy n="58" d="100"/>
        </p:scale>
        <p:origin x="78" y="1104"/>
      </p:cViewPr>
      <p:guideLst>
        <p:guide orient="horz" pos="2160"/>
        <p:guide pos="3840"/>
        <p:guide pos="211"/>
        <p:guide pos="7469"/>
        <p:guide orient="horz" pos="119"/>
        <p:guide pos="3386"/>
        <p:guide orient="horz" pos="420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Users\&#1044;&#1086;&#1084;\Desktop\&#1040;&#1053;&#1071;\&#1055;&#1056;&#1045;&#1047;&#1067;\&#1063;&#1090;&#1086;%20&#1087;&#1088;&#1086;&#1080;&#1089;&#1093;&#1086;&#1076;&#1080;&#1090;%20&#1089;%20&#1101;&#1083;%20&#1080;&#1084;&#1087;&#1091;&#1083;&#1100;&#1089;&#1072;&#1084;&#1080;%20&#1087;&#1086;&#1089;&#1083;&#1077;%20&#1089;&#1084;&#1077;&#1088;&#1090;&#1080;\&#1051;&#1080;&#1089;&#1090;%20Microsoft%20Excel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600" b="0" i="0" u="none" strike="noStrike" baseline="0">
                <a:effectLst/>
              </a:rPr>
              <a:t>Электрическая активность мозга после смерти</a:t>
            </a:r>
            <a:endParaRPr lang="ru-RU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spPr>
            <a:ln w="34925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cat>
            <c:numRef>
              <c:f>Лист1!$G$6:$G$30</c:f>
              <c:numCache>
                <c:formatCode>General</c:formatCode>
                <c:ptCount val="25"/>
                <c:pt idx="0">
                  <c:v>-2</c:v>
                </c:pt>
                <c:pt idx="1">
                  <c:v>-1.5</c:v>
                </c:pt>
                <c:pt idx="2">
                  <c:v>-1</c:v>
                </c:pt>
                <c:pt idx="3">
                  <c:v>-0.5</c:v>
                </c:pt>
                <c:pt idx="4">
                  <c:v>0</c:v>
                </c:pt>
                <c:pt idx="5">
                  <c:v>0.5</c:v>
                </c:pt>
                <c:pt idx="6">
                  <c:v>1</c:v>
                </c:pt>
                <c:pt idx="7">
                  <c:v>1.5</c:v>
                </c:pt>
                <c:pt idx="8">
                  <c:v>2</c:v>
                </c:pt>
                <c:pt idx="9">
                  <c:v>2.5</c:v>
                </c:pt>
                <c:pt idx="10">
                  <c:v>3</c:v>
                </c:pt>
                <c:pt idx="11">
                  <c:v>3.5</c:v>
                </c:pt>
                <c:pt idx="12">
                  <c:v>4</c:v>
                </c:pt>
                <c:pt idx="13">
                  <c:v>4.5</c:v>
                </c:pt>
                <c:pt idx="14">
                  <c:v>5</c:v>
                </c:pt>
                <c:pt idx="15">
                  <c:v>5.5</c:v>
                </c:pt>
                <c:pt idx="16">
                  <c:v>6</c:v>
                </c:pt>
                <c:pt idx="17">
                  <c:v>6.5</c:v>
                </c:pt>
                <c:pt idx="18">
                  <c:v>7</c:v>
                </c:pt>
                <c:pt idx="19">
                  <c:v>7.5</c:v>
                </c:pt>
                <c:pt idx="20">
                  <c:v>8</c:v>
                </c:pt>
                <c:pt idx="21">
                  <c:v>8.5</c:v>
                </c:pt>
                <c:pt idx="22">
                  <c:v>9</c:v>
                </c:pt>
                <c:pt idx="23">
                  <c:v>9.5</c:v>
                </c:pt>
                <c:pt idx="24">
                  <c:v>10</c:v>
                </c:pt>
              </c:numCache>
            </c:numRef>
          </c:cat>
          <c:val>
            <c:numRef>
              <c:f>Лист1!$H$6:$H$30</c:f>
              <c:numCache>
                <c:formatCode>General</c:formatCode>
                <c:ptCount val="25"/>
                <c:pt idx="0">
                  <c:v>5</c:v>
                </c:pt>
                <c:pt idx="1">
                  <c:v>4</c:v>
                </c:pt>
                <c:pt idx="2">
                  <c:v>5</c:v>
                </c:pt>
                <c:pt idx="3">
                  <c:v>2</c:v>
                </c:pt>
                <c:pt idx="4">
                  <c:v>0</c:v>
                </c:pt>
                <c:pt idx="5">
                  <c:v>6</c:v>
                </c:pt>
                <c:pt idx="6">
                  <c:v>5</c:v>
                </c:pt>
                <c:pt idx="7">
                  <c:v>1</c:v>
                </c:pt>
                <c:pt idx="8">
                  <c:v>2</c:v>
                </c:pt>
                <c:pt idx="9">
                  <c:v>2</c:v>
                </c:pt>
                <c:pt idx="10">
                  <c:v>2.5</c:v>
                </c:pt>
                <c:pt idx="11">
                  <c:v>2</c:v>
                </c:pt>
                <c:pt idx="12">
                  <c:v>1.5</c:v>
                </c:pt>
                <c:pt idx="13">
                  <c:v>1</c:v>
                </c:pt>
                <c:pt idx="14">
                  <c:v>1.5</c:v>
                </c:pt>
                <c:pt idx="15">
                  <c:v>1</c:v>
                </c:pt>
                <c:pt idx="16">
                  <c:v>0.5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17E0-463F-B016-97250E1A86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622597552"/>
        <c:axId val="1669666592"/>
      </c:lineChart>
      <c:catAx>
        <c:axId val="1622597552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u-RU"/>
                  <a:t>Время, мин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ru-RU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69666592"/>
        <c:crosses val="autoZero"/>
        <c:auto val="1"/>
        <c:lblAlgn val="ctr"/>
        <c:lblOffset val="100"/>
        <c:noMultiLvlLbl val="0"/>
      </c:catAx>
      <c:valAx>
        <c:axId val="16696665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u-RU"/>
                  <a:t>Интенсивность электрической активности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ru-RU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225975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AC41FE-BCC2-4F1A-A452-52C3A2D4DF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364515B-3017-4EB4-B9C1-8E2AFF5D6B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ECAC5A3-D69A-40D9-9579-49B3B5896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5816-B99B-4208-B93C-EC97865FB429}" type="datetimeFigureOut">
              <a:rPr lang="ru-RU" smtClean="0"/>
              <a:t>20.11.2025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1C314B-6DCD-44C1-8D28-A3F748DC4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1EA254D-BAE2-47ED-904F-3809960A74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A23E-99C4-4902-85A7-8F5FBCBBE5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1315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CBECE5-ADBD-4CE6-9486-A5EA37AAA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E21C06-6465-459A-B6E7-F3E0242DB5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829D1C7-1656-43D8-8F29-1FAF2475C2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5816-B99B-4208-B93C-EC97865FB429}" type="datetimeFigureOut">
              <a:rPr lang="ru-RU" smtClean="0"/>
              <a:t>20.11.2025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5EDCA5-0F90-49F8-9B93-D1607EFFD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357922C-6EC6-48E3-B55C-A05B543E9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A23E-99C4-4902-85A7-8F5FBCBBE5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3780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EB0311-DD13-42D5-A2B3-9EEE2DB73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1636CF0-6BAA-416F-9EA1-DEF57105CA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1BDDC12-BB5C-4693-9486-C43AE9DE4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5816-B99B-4208-B93C-EC97865FB429}" type="datetimeFigureOut">
              <a:rPr lang="ru-RU" smtClean="0"/>
              <a:t>20.11.2025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7024D60-874D-43BD-AD8B-877DAC2E6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469F381-3273-4940-84E3-B497D7A48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A23E-99C4-4902-85A7-8F5FBCBBE5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5150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960E11-8D05-462F-ACD9-EA0DD1F48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B5FDD4D-35DB-4505-BD40-AB2F7F1C83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9A744DE-5006-4105-92FE-197C340CA9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FFB3033-0DCF-4D88-A9AB-B06F9260A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5816-B99B-4208-B93C-EC97865FB429}" type="datetimeFigureOut">
              <a:rPr lang="ru-RU" smtClean="0"/>
              <a:t>20.11.2025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B86F805-C0CB-4217-92BB-38D4EAB20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12BDB9E-0494-479E-A827-E83E6D75F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A23E-99C4-4902-85A7-8F5FBCBBE5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3874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EF8CA0-2D4F-4DD4-BC6A-4F6FCDA61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28ABCA1-5C2D-487B-B574-8588E5790C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ADA1CDB-2736-4BF9-A3DC-9078A15B19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87A6914-2D1E-4236-A41D-1927D56713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BA697AA-8A32-4CD9-9D3D-8FE7DA722F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618B8AE-A9B6-4A39-B07C-26D65BC9E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5816-B99B-4208-B93C-EC97865FB429}" type="datetimeFigureOut">
              <a:rPr lang="ru-RU" smtClean="0"/>
              <a:t>20.11.2025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CB3214E-3052-41B2-A1BA-7693B7782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FE4D1D7-F2C5-4E35-B46B-463C7171A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A23E-99C4-4902-85A7-8F5FBCBBE5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742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883A70-7B1F-4513-9AAE-6769A05D4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7C08845-56FD-4532-970E-64C9FB9C1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5816-B99B-4208-B93C-EC97865FB429}" type="datetimeFigureOut">
              <a:rPr lang="ru-RU" smtClean="0"/>
              <a:t>20.11.2025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6239F6D-AF5B-49EE-B455-31BE59B73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0CF8211-A68E-44BF-A076-D888B3F67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A23E-99C4-4902-85A7-8F5FBCBBE5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1032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20DB7A9-D631-4467-8D33-7ABF445BC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5816-B99B-4208-B93C-EC97865FB429}" type="datetimeFigureOut">
              <a:rPr lang="ru-RU" smtClean="0"/>
              <a:t>20.11.2025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1ABABBD-C3A2-466D-A821-86BD925F0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D404C98-6544-4C14-8BF9-901CAB636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A23E-99C4-4902-85A7-8F5FBCBBE5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9285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279A30-07DC-4E4A-9F08-E222AE60E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CB5767F-E083-4D2F-A8CA-74BECA638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927D7F8-D8AE-484C-8F29-799DACC3AF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4D02F03-0694-4C10-852D-38E294858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5816-B99B-4208-B93C-EC97865FB429}" type="datetimeFigureOut">
              <a:rPr lang="ru-RU" smtClean="0"/>
              <a:t>20.11.2025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8D9B737-5022-4DA1-ACB5-FD3DAB915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F96B2C7-D530-4B02-A904-AF43AAF9B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A23E-99C4-4902-85A7-8F5FBCBBE5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0808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B35576-EED9-4903-957E-96C0E1CDA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09E85F5-D119-4BFE-B0F7-9C9587962B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DABECF4-8A1F-46E3-BBC8-8B83EB36C6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6644F74-B82D-4A7B-A854-58A60C95C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5816-B99B-4208-B93C-EC97865FB429}" type="datetimeFigureOut">
              <a:rPr lang="ru-RU" smtClean="0"/>
              <a:t>20.11.2025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3BBB58F-BF90-480F-918B-1544F08E2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625666E-6447-428D-BFF5-B1A14D187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A23E-99C4-4902-85A7-8F5FBCBBE5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6474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D77317-7A86-4AEA-8A26-7A0FE55B6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F3BC18C-A08A-43EC-A4DB-68037C2982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930E52A-421A-4099-9363-AA149A359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5816-B99B-4208-B93C-EC97865FB429}" type="datetimeFigureOut">
              <a:rPr lang="ru-RU" smtClean="0"/>
              <a:t>20.11.2025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7CD2E00-0B3E-4ED8-8D6E-04EB87FBE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9CF73CB-E851-40AF-B95E-966D2599E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A23E-99C4-4902-85A7-8F5FBCBBE5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4548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42ACCB2-A86E-48EE-A527-680CB06766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3EC4DE4-1FA3-4F8C-939C-B8D06AEABF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7ABF563-12F8-426F-812D-D2FB19ED3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5816-B99B-4208-B93C-EC97865FB429}" type="datetimeFigureOut">
              <a:rPr lang="ru-RU" smtClean="0"/>
              <a:t>20.11.2025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B52945E-40B2-4E74-90BC-4ED5E52AB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5C60C49-39BB-41BF-AD6A-8DBFDCF55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A23E-99C4-4902-85A7-8F5FBCBBE5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5626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C6FAAF-A0EF-40AB-B246-9C8881CE08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D825657-4C3D-450D-BF11-39FFD156CB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F258970-0819-4440-B724-A802293876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1F5816-B99B-4208-B93C-EC97865FB429}" type="datetimeFigureOut">
              <a:rPr lang="ru-RU" smtClean="0"/>
              <a:t>20.11.2025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E53762E-6960-472A-A393-A405E578EC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52ABE7C-7213-4DDF-9B9F-591380055D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BA23E-99C4-4902-85A7-8F5FBCBBE5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0551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A7D238D-3371-40A5-9493-1E16EFF272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085474" y="-2666999"/>
            <a:ext cx="8021053" cy="12192002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D5ED9B0-0F5B-44A3-8E4D-5FFA5D695A5A}"/>
              </a:ext>
            </a:extLst>
          </p:cNvPr>
          <p:cNvSpPr/>
          <p:nvPr/>
        </p:nvSpPr>
        <p:spPr>
          <a:xfrm>
            <a:off x="0" y="-581525"/>
            <a:ext cx="12192000" cy="8021054"/>
          </a:xfrm>
          <a:prstGeom prst="rect">
            <a:avLst/>
          </a:prstGeom>
          <a:solidFill>
            <a:schemeClr val="tx1">
              <a:lumMod val="85000"/>
              <a:lumOff val="15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Google Shape;108;p9">
            <a:extLst>
              <a:ext uri="{FF2B5EF4-FFF2-40B4-BE49-F238E27FC236}">
                <a16:creationId xmlns:a16="http://schemas.microsoft.com/office/drawing/2014/main" id="{3A13E2A1-9F5E-4587-81CA-B99222D60694}"/>
              </a:ext>
            </a:extLst>
          </p:cNvPr>
          <p:cNvSpPr txBox="1"/>
          <p:nvPr/>
        </p:nvSpPr>
        <p:spPr>
          <a:xfrm>
            <a:off x="323520" y="814146"/>
            <a:ext cx="11544960" cy="25041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 algn="ctr">
              <a:lnSpc>
                <a:spcPct val="113001"/>
              </a:lnSpc>
            </a:pPr>
            <a:r>
              <a:rPr lang="ru-RU" sz="4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Prime"/>
                <a:ea typeface="Courier Prime"/>
                <a:cs typeface="Courier Prime"/>
                <a:sym typeface="Courier Prime"/>
              </a:rPr>
              <a:t>Что происходит с электрическими</a:t>
            </a:r>
          </a:p>
          <a:p>
            <a:pPr lvl="0" algn="ctr">
              <a:lnSpc>
                <a:spcPct val="113001"/>
              </a:lnSpc>
            </a:pPr>
            <a:r>
              <a:rPr lang="ru-RU" sz="4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Prime"/>
                <a:ea typeface="Courier Prime"/>
                <a:cs typeface="Courier Prime"/>
                <a:sym typeface="Courier Prime"/>
              </a:rPr>
              <a:t>импульсами после смерти: </a:t>
            </a:r>
          </a:p>
          <a:p>
            <a:pPr lvl="0" algn="ctr">
              <a:lnSpc>
                <a:spcPct val="113001"/>
              </a:lnSpc>
            </a:pPr>
            <a:r>
              <a:rPr lang="ru-RU" sz="4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Prime"/>
                <a:ea typeface="Courier Prime"/>
                <a:cs typeface="Courier Prime"/>
                <a:sym typeface="Courier Prime"/>
              </a:rPr>
              <a:t>научный взгляд</a:t>
            </a:r>
            <a:endParaRPr sz="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Google Shape;110;p9">
            <a:extLst>
              <a:ext uri="{FF2B5EF4-FFF2-40B4-BE49-F238E27FC236}">
                <a16:creationId xmlns:a16="http://schemas.microsoft.com/office/drawing/2014/main" id="{01A1534B-960B-41B1-AEFB-10CD30F49E55}"/>
              </a:ext>
            </a:extLst>
          </p:cNvPr>
          <p:cNvSpPr txBox="1"/>
          <p:nvPr/>
        </p:nvSpPr>
        <p:spPr>
          <a:xfrm>
            <a:off x="8994480" y="4149080"/>
            <a:ext cx="2862558" cy="12859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190000"/>
              </a:lnSpc>
            </a:pPr>
            <a:r>
              <a:rPr lang="ru-RU" sz="2199" dirty="0" err="1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Шагова</a:t>
            </a:r>
            <a:r>
              <a:rPr lang="ru-RU" sz="2199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 Светлана </a:t>
            </a:r>
            <a:r>
              <a:rPr lang="ru-RU" sz="2199" dirty="0" err="1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Гадышева</a:t>
            </a:r>
            <a:r>
              <a:rPr lang="ru-RU" sz="2199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 Елена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92252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110;p9">
            <a:extLst>
              <a:ext uri="{FF2B5EF4-FFF2-40B4-BE49-F238E27FC236}">
                <a16:creationId xmlns:a16="http://schemas.microsoft.com/office/drawing/2014/main" id="{01A1534B-960B-41B1-AEFB-10CD30F49E55}"/>
              </a:ext>
            </a:extLst>
          </p:cNvPr>
          <p:cNvSpPr txBox="1"/>
          <p:nvPr/>
        </p:nvSpPr>
        <p:spPr>
          <a:xfrm>
            <a:off x="5375274" y="1549970"/>
            <a:ext cx="6481763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Вопрос о том, что происходит с нами после смерти, всегда волновал человечество. </a:t>
            </a:r>
          </a:p>
          <a:p>
            <a:pPr lvl="0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Смерть - единственная неизбежность в жизни, но что происходит в этот момент с самым сложным объектом во Вселенной - нашим мозгом?</a:t>
            </a:r>
          </a:p>
          <a:p>
            <a:pPr lvl="0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Электрические импульсы (нейроны) - это язык, на котором говорят наши мысли, воспоминания и сознание.</a:t>
            </a:r>
          </a:p>
        </p:txBody>
      </p:sp>
      <p:sp>
        <p:nvSpPr>
          <p:cNvPr id="8" name="Google Shape;158;p12">
            <a:extLst>
              <a:ext uri="{FF2B5EF4-FFF2-40B4-BE49-F238E27FC236}">
                <a16:creationId xmlns:a16="http://schemas.microsoft.com/office/drawing/2014/main" id="{ECE2106D-1B59-422C-8D9A-E49694C2E862}"/>
              </a:ext>
            </a:extLst>
          </p:cNvPr>
          <p:cNvSpPr txBox="1"/>
          <p:nvPr/>
        </p:nvSpPr>
        <p:spPr>
          <a:xfrm>
            <a:off x="5375275" y="548680"/>
            <a:ext cx="6481763" cy="626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113000"/>
              </a:lnSpc>
            </a:pPr>
            <a:r>
              <a:rPr lang="ru-RU" sz="3600" b="1" dirty="0">
                <a:solidFill>
                  <a:srgbClr val="F564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ra Sans"/>
                <a:ea typeface="Fira Sans"/>
                <a:cs typeface="Fira Sans"/>
                <a:sym typeface="Fira Sans"/>
              </a:rPr>
              <a:t>ВВЕДЕНИЕ</a:t>
            </a:r>
            <a:endParaRPr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Google Shape;110;p9">
            <a:extLst>
              <a:ext uri="{FF2B5EF4-FFF2-40B4-BE49-F238E27FC236}">
                <a16:creationId xmlns:a16="http://schemas.microsoft.com/office/drawing/2014/main" id="{B107941E-99AA-4243-913E-499390CA1582}"/>
              </a:ext>
            </a:extLst>
          </p:cNvPr>
          <p:cNvSpPr txBox="1"/>
          <p:nvPr/>
        </p:nvSpPr>
        <p:spPr>
          <a:xfrm>
            <a:off x="5375275" y="3705999"/>
            <a:ext cx="648176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Главный вопрос</a:t>
            </a:r>
          </a:p>
          <a:p>
            <a:pPr lvl="0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Прекращается ли эта электрическая «симфония» мгновенно, или у нее есть свое, потустороннее «эхо»?</a:t>
            </a:r>
          </a:p>
        </p:txBody>
      </p:sp>
      <p:sp>
        <p:nvSpPr>
          <p:cNvPr id="10" name="Google Shape;110;p9">
            <a:extLst>
              <a:ext uri="{FF2B5EF4-FFF2-40B4-BE49-F238E27FC236}">
                <a16:creationId xmlns:a16="http://schemas.microsoft.com/office/drawing/2014/main" id="{7A6793AB-91CF-4A20-8C6F-28E38CAADA67}"/>
              </a:ext>
            </a:extLst>
          </p:cNvPr>
          <p:cNvSpPr txBox="1"/>
          <p:nvPr/>
        </p:nvSpPr>
        <p:spPr>
          <a:xfrm>
            <a:off x="5375275" y="4754032"/>
            <a:ext cx="6481763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Актуальность темы</a:t>
            </a:r>
          </a:p>
          <a:p>
            <a:pPr lvl="0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Понимание этих процессов меняет наше представление о смерти, продлевает возможности реанимации и ставит сложные этические вопросы</a:t>
            </a:r>
          </a:p>
        </p:txBody>
      </p:sp>
      <p:pic>
        <p:nvPicPr>
          <p:cNvPr id="11" name="WhatsApp Video 2025-11-20 at 21.38.19">
            <a:hlinkClick r:id="" action="ppaction://media"/>
            <a:extLst>
              <a:ext uri="{FF2B5EF4-FFF2-40B4-BE49-F238E27FC236}">
                <a16:creationId xmlns:a16="http://schemas.microsoft.com/office/drawing/2014/main" id="{3D051B39-9BE2-4C0B-9D5D-267273514CE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15866" b="6805"/>
          <a:stretch/>
        </p:blipFill>
        <p:spPr>
          <a:xfrm>
            <a:off x="0" y="0"/>
            <a:ext cx="49454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178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110;p9">
            <a:extLst>
              <a:ext uri="{FF2B5EF4-FFF2-40B4-BE49-F238E27FC236}">
                <a16:creationId xmlns:a16="http://schemas.microsoft.com/office/drawing/2014/main" id="{01A1534B-960B-41B1-AEFB-10CD30F49E55}"/>
              </a:ext>
            </a:extLst>
          </p:cNvPr>
          <p:cNvSpPr txBox="1"/>
          <p:nvPr/>
        </p:nvSpPr>
        <p:spPr>
          <a:xfrm>
            <a:off x="330647" y="1340768"/>
            <a:ext cx="6485433" cy="49859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Нейроны</a:t>
            </a:r>
          </a:p>
          <a:p>
            <a:pPr lvl="0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Основные "электрические" клетки мозга (около 86 млрд). Состоит из тела клетки, дендритов (принимающие "антенны") и аксона (передающий "кабель").</a:t>
            </a:r>
          </a:p>
          <a:p>
            <a:pPr lvl="0"/>
            <a:endParaRPr lang="ru-RU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  <a:p>
            <a:pPr lvl="0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Потенциал действия</a:t>
            </a:r>
          </a:p>
          <a:p>
            <a:pPr lvl="0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Кратковременное (около 1 </a:t>
            </a:r>
            <a:r>
              <a:rPr lang="ru-RU" dirty="0" err="1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мс</a:t>
            </a:r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) изменение электрического заряда на мембране нейрона, которое с огромной скоростью (до 120 м/с) распространяется по аксону.</a:t>
            </a:r>
          </a:p>
          <a:p>
            <a:pPr lvl="0"/>
            <a:endParaRPr lang="ru-RU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  <a:p>
            <a:pPr lvl="0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Синапсы</a:t>
            </a:r>
          </a:p>
          <a:p>
            <a:pPr lvl="0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Места связи нейронов, где электрический сигнал превращается в химический (с помощью нейромедиаторов) и снова в электрический. </a:t>
            </a:r>
          </a:p>
          <a:p>
            <a:pPr lvl="0"/>
            <a:endParaRPr lang="ru-RU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  <a:p>
            <a:pPr lvl="0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ЭЭГ (Электроэнцефалография)</a:t>
            </a:r>
          </a:p>
          <a:p>
            <a:pPr lvl="0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Метод регистрации суммарной электрической активности мозга.</a:t>
            </a:r>
          </a:p>
        </p:txBody>
      </p:sp>
      <p:sp>
        <p:nvSpPr>
          <p:cNvPr id="8" name="Google Shape;158;p12">
            <a:extLst>
              <a:ext uri="{FF2B5EF4-FFF2-40B4-BE49-F238E27FC236}">
                <a16:creationId xmlns:a16="http://schemas.microsoft.com/office/drawing/2014/main" id="{ECE2106D-1B59-422C-8D9A-E49694C2E862}"/>
              </a:ext>
            </a:extLst>
          </p:cNvPr>
          <p:cNvSpPr txBox="1"/>
          <p:nvPr/>
        </p:nvSpPr>
        <p:spPr>
          <a:xfrm>
            <a:off x="330648" y="476672"/>
            <a:ext cx="8645672" cy="626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113000"/>
              </a:lnSpc>
            </a:pPr>
            <a:r>
              <a:rPr lang="ru-RU" sz="3600" b="1" dirty="0">
                <a:solidFill>
                  <a:srgbClr val="F564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ra Sans"/>
                <a:ea typeface="Fira Sans"/>
                <a:cs typeface="Fira Sans"/>
                <a:sym typeface="Fira Sans"/>
              </a:rPr>
              <a:t>МОЗГ И ЕГО ЭЛЕКТРИЧЕСКИЙ ЯЗЫК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E50B98E-BB9E-4931-B064-DE644C0111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104" y="1273398"/>
            <a:ext cx="4985792" cy="4985792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855851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158;p12">
            <a:extLst>
              <a:ext uri="{FF2B5EF4-FFF2-40B4-BE49-F238E27FC236}">
                <a16:creationId xmlns:a16="http://schemas.microsoft.com/office/drawing/2014/main" id="{ECE2106D-1B59-422C-8D9A-E49694C2E862}"/>
              </a:ext>
            </a:extLst>
          </p:cNvPr>
          <p:cNvSpPr txBox="1"/>
          <p:nvPr/>
        </p:nvSpPr>
        <p:spPr>
          <a:xfrm>
            <a:off x="330648" y="476672"/>
            <a:ext cx="11526390" cy="626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 algn="ctr">
              <a:lnSpc>
                <a:spcPct val="113000"/>
              </a:lnSpc>
            </a:pPr>
            <a:r>
              <a:rPr lang="ru-RU" sz="3600" b="1" dirty="0">
                <a:solidFill>
                  <a:srgbClr val="F564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ra Sans"/>
                <a:ea typeface="Fira Sans"/>
                <a:cs typeface="Fira Sans"/>
                <a:sym typeface="Fira Sans"/>
              </a:rPr>
              <a:t>МОМЕНТ СМЕРТИ: НАЧАЛО ЦЕПНОЙ РЕАКЦИИ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Google Shape;243;p16">
            <a:extLst>
              <a:ext uri="{FF2B5EF4-FFF2-40B4-BE49-F238E27FC236}">
                <a16:creationId xmlns:a16="http://schemas.microsoft.com/office/drawing/2014/main" id="{5B43D815-FF4A-4000-A813-26128D5EBDBD}"/>
              </a:ext>
            </a:extLst>
          </p:cNvPr>
          <p:cNvSpPr/>
          <p:nvPr/>
        </p:nvSpPr>
        <p:spPr>
          <a:xfrm>
            <a:off x="335360" y="1408708"/>
            <a:ext cx="2998320" cy="1428232"/>
          </a:xfrm>
          <a:custGeom>
            <a:avLst/>
            <a:gdLst/>
            <a:ahLst/>
            <a:cxnLst/>
            <a:rect l="l" t="t" r="r" b="b"/>
            <a:pathLst>
              <a:path w="3860402" h="1838880" extrusionOk="0">
                <a:moveTo>
                  <a:pt x="0" y="0"/>
                </a:moveTo>
                <a:lnTo>
                  <a:pt x="3860402" y="0"/>
                </a:lnTo>
                <a:lnTo>
                  <a:pt x="3860402" y="1838880"/>
                </a:lnTo>
                <a:lnTo>
                  <a:pt x="0" y="183888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 b="-227086"/>
            </a:stretch>
          </a:blipFill>
          <a:ln>
            <a:noFill/>
          </a:ln>
        </p:spPr>
      </p:sp>
      <p:sp>
        <p:nvSpPr>
          <p:cNvPr id="32" name="Google Shape;243;p16">
            <a:extLst>
              <a:ext uri="{FF2B5EF4-FFF2-40B4-BE49-F238E27FC236}">
                <a16:creationId xmlns:a16="http://schemas.microsoft.com/office/drawing/2014/main" id="{1CFDB095-1DD5-4D59-AE08-87EA4FD565D1}"/>
              </a:ext>
            </a:extLst>
          </p:cNvPr>
          <p:cNvSpPr/>
          <p:nvPr/>
        </p:nvSpPr>
        <p:spPr>
          <a:xfrm rot="10800000">
            <a:off x="3164747" y="3137794"/>
            <a:ext cx="2998320" cy="1428232"/>
          </a:xfrm>
          <a:custGeom>
            <a:avLst/>
            <a:gdLst/>
            <a:ahLst/>
            <a:cxnLst/>
            <a:rect l="l" t="t" r="r" b="b"/>
            <a:pathLst>
              <a:path w="3860402" h="1838880" extrusionOk="0">
                <a:moveTo>
                  <a:pt x="0" y="0"/>
                </a:moveTo>
                <a:lnTo>
                  <a:pt x="3860402" y="0"/>
                </a:lnTo>
                <a:lnTo>
                  <a:pt x="3860402" y="1838880"/>
                </a:lnTo>
                <a:lnTo>
                  <a:pt x="0" y="183888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 b="-227086"/>
            </a:stretch>
          </a:blipFill>
          <a:ln>
            <a:noFill/>
          </a:ln>
        </p:spPr>
      </p:sp>
      <p:sp>
        <p:nvSpPr>
          <p:cNvPr id="33" name="Google Shape;243;p16">
            <a:extLst>
              <a:ext uri="{FF2B5EF4-FFF2-40B4-BE49-F238E27FC236}">
                <a16:creationId xmlns:a16="http://schemas.microsoft.com/office/drawing/2014/main" id="{65F6D2D6-BFBE-4A5E-B000-382A1263AD49}"/>
              </a:ext>
            </a:extLst>
          </p:cNvPr>
          <p:cNvSpPr/>
          <p:nvPr/>
        </p:nvSpPr>
        <p:spPr>
          <a:xfrm>
            <a:off x="6044240" y="1441622"/>
            <a:ext cx="2998320" cy="1428232"/>
          </a:xfrm>
          <a:custGeom>
            <a:avLst/>
            <a:gdLst/>
            <a:ahLst/>
            <a:cxnLst/>
            <a:rect l="l" t="t" r="r" b="b"/>
            <a:pathLst>
              <a:path w="3860402" h="1838880" extrusionOk="0">
                <a:moveTo>
                  <a:pt x="0" y="0"/>
                </a:moveTo>
                <a:lnTo>
                  <a:pt x="3860402" y="0"/>
                </a:lnTo>
                <a:lnTo>
                  <a:pt x="3860402" y="1838880"/>
                </a:lnTo>
                <a:lnTo>
                  <a:pt x="0" y="183888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 b="-227086"/>
            </a:stretch>
          </a:blipFill>
          <a:ln>
            <a:noFill/>
          </a:ln>
        </p:spPr>
      </p:sp>
      <p:sp>
        <p:nvSpPr>
          <p:cNvPr id="34" name="Google Shape;243;p16">
            <a:extLst>
              <a:ext uri="{FF2B5EF4-FFF2-40B4-BE49-F238E27FC236}">
                <a16:creationId xmlns:a16="http://schemas.microsoft.com/office/drawing/2014/main" id="{FED20DCE-D29E-409A-8967-E4BE22218376}"/>
              </a:ext>
            </a:extLst>
          </p:cNvPr>
          <p:cNvSpPr/>
          <p:nvPr/>
        </p:nvSpPr>
        <p:spPr>
          <a:xfrm rot="10800000">
            <a:off x="8881751" y="3125867"/>
            <a:ext cx="2998320" cy="1428232"/>
          </a:xfrm>
          <a:custGeom>
            <a:avLst/>
            <a:gdLst/>
            <a:ahLst/>
            <a:cxnLst/>
            <a:rect l="l" t="t" r="r" b="b"/>
            <a:pathLst>
              <a:path w="3860402" h="1838880" extrusionOk="0">
                <a:moveTo>
                  <a:pt x="0" y="0"/>
                </a:moveTo>
                <a:lnTo>
                  <a:pt x="3860402" y="0"/>
                </a:lnTo>
                <a:lnTo>
                  <a:pt x="3860402" y="1838880"/>
                </a:lnTo>
                <a:lnTo>
                  <a:pt x="0" y="183888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 b="-227086"/>
            </a:stretch>
          </a:blipFill>
          <a:ln>
            <a:noFill/>
          </a:ln>
        </p:spPr>
      </p:sp>
      <p:sp>
        <p:nvSpPr>
          <p:cNvPr id="35" name="Google Shape;158;p12">
            <a:extLst>
              <a:ext uri="{FF2B5EF4-FFF2-40B4-BE49-F238E27FC236}">
                <a16:creationId xmlns:a16="http://schemas.microsoft.com/office/drawing/2014/main" id="{C850F72B-A1D0-4E9D-9955-F2702B0BEE7A}"/>
              </a:ext>
            </a:extLst>
          </p:cNvPr>
          <p:cNvSpPr txBox="1"/>
          <p:nvPr/>
        </p:nvSpPr>
        <p:spPr>
          <a:xfrm>
            <a:off x="1554082" y="2155738"/>
            <a:ext cx="641141" cy="626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113000"/>
              </a:lnSpc>
            </a:pPr>
            <a:r>
              <a:rPr lang="ru-RU" sz="3600" b="1" dirty="0">
                <a:solidFill>
                  <a:srgbClr val="F564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ra Sans"/>
                <a:ea typeface="Fira Sans"/>
                <a:cs typeface="Fira Sans"/>
                <a:sym typeface="Fira Sans"/>
              </a:rPr>
              <a:t>01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Google Shape;158;p12">
            <a:extLst>
              <a:ext uri="{FF2B5EF4-FFF2-40B4-BE49-F238E27FC236}">
                <a16:creationId xmlns:a16="http://schemas.microsoft.com/office/drawing/2014/main" id="{2E83D686-0F5C-48EA-B0ED-22BF5A865C66}"/>
              </a:ext>
            </a:extLst>
          </p:cNvPr>
          <p:cNvSpPr txBox="1"/>
          <p:nvPr/>
        </p:nvSpPr>
        <p:spPr>
          <a:xfrm>
            <a:off x="4345840" y="3208960"/>
            <a:ext cx="641141" cy="626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113000"/>
              </a:lnSpc>
            </a:pPr>
            <a:r>
              <a:rPr lang="ru-RU" sz="3600" b="1" dirty="0">
                <a:solidFill>
                  <a:srgbClr val="F564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ra Sans"/>
                <a:ea typeface="Fira Sans"/>
                <a:cs typeface="Fira Sans"/>
                <a:sym typeface="Fira Sans"/>
              </a:rPr>
              <a:t>02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Google Shape;158;p12">
            <a:extLst>
              <a:ext uri="{FF2B5EF4-FFF2-40B4-BE49-F238E27FC236}">
                <a16:creationId xmlns:a16="http://schemas.microsoft.com/office/drawing/2014/main" id="{76F9DAFC-3F7C-4C6B-8625-36DE580B92DB}"/>
              </a:ext>
            </a:extLst>
          </p:cNvPr>
          <p:cNvSpPr txBox="1"/>
          <p:nvPr/>
        </p:nvSpPr>
        <p:spPr>
          <a:xfrm>
            <a:off x="7190123" y="2155737"/>
            <a:ext cx="641141" cy="626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113000"/>
              </a:lnSpc>
            </a:pPr>
            <a:r>
              <a:rPr lang="ru-RU" sz="3600" b="1" dirty="0">
                <a:solidFill>
                  <a:srgbClr val="F564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ra Sans"/>
                <a:ea typeface="Fira Sans"/>
                <a:cs typeface="Fira Sans"/>
                <a:sym typeface="Fira Sans"/>
              </a:rPr>
              <a:t>03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Google Shape;158;p12">
            <a:extLst>
              <a:ext uri="{FF2B5EF4-FFF2-40B4-BE49-F238E27FC236}">
                <a16:creationId xmlns:a16="http://schemas.microsoft.com/office/drawing/2014/main" id="{79400F53-3329-4326-8940-4D28BD7D4C65}"/>
              </a:ext>
            </a:extLst>
          </p:cNvPr>
          <p:cNvSpPr txBox="1"/>
          <p:nvPr/>
        </p:nvSpPr>
        <p:spPr>
          <a:xfrm>
            <a:off x="10060340" y="3208959"/>
            <a:ext cx="641141" cy="626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113000"/>
              </a:lnSpc>
            </a:pPr>
            <a:r>
              <a:rPr lang="ru-RU" sz="3600" b="1" dirty="0">
                <a:solidFill>
                  <a:srgbClr val="F564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ra Sans"/>
                <a:ea typeface="Fira Sans"/>
                <a:cs typeface="Fira Sans"/>
                <a:sym typeface="Fira Sans"/>
              </a:rPr>
              <a:t>04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48F209D-39EE-4C06-B04F-AAE534A7B8C0}"/>
              </a:ext>
            </a:extLst>
          </p:cNvPr>
          <p:cNvSpPr/>
          <p:nvPr/>
        </p:nvSpPr>
        <p:spPr>
          <a:xfrm>
            <a:off x="479376" y="3132724"/>
            <a:ext cx="268537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Прекращение кровотока</a:t>
            </a:r>
          </a:p>
          <a:p>
            <a:pPr lvl="0" algn="ctr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Мозг перестает получать кислород и глюкозу</a:t>
            </a:r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2E6F8357-DECC-45DB-BABC-B3AF32AECE79}"/>
              </a:ext>
            </a:extLst>
          </p:cNvPr>
          <p:cNvSpPr/>
          <p:nvPr/>
        </p:nvSpPr>
        <p:spPr>
          <a:xfrm>
            <a:off x="3321221" y="4638035"/>
            <a:ext cx="268537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Энергетический кризис: </a:t>
            </a:r>
          </a:p>
          <a:p>
            <a:pPr lvl="0" algn="ctr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Истощаются запасы АТФ - "топлива" для клеток</a:t>
            </a:r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39D9F102-1F32-4261-9E7E-E369A746BDB7}"/>
              </a:ext>
            </a:extLst>
          </p:cNvPr>
          <p:cNvSpPr/>
          <p:nvPr/>
        </p:nvSpPr>
        <p:spPr>
          <a:xfrm>
            <a:off x="6168008" y="3132724"/>
            <a:ext cx="268537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Отказ ионных насосов: </a:t>
            </a:r>
          </a:p>
          <a:p>
            <a:pPr lvl="0" algn="ctr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Нарушается баланс ионов калия и натрия, что критически для генерации импульсов</a:t>
            </a:r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E8D89BEB-07BE-4439-AEA1-CF9CB749F821}"/>
              </a:ext>
            </a:extLst>
          </p:cNvPr>
          <p:cNvSpPr/>
          <p:nvPr/>
        </p:nvSpPr>
        <p:spPr>
          <a:xfrm>
            <a:off x="9167549" y="4638035"/>
            <a:ext cx="268537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"</a:t>
            </a:r>
            <a:r>
              <a:rPr lang="ru-RU" b="1" dirty="0" err="1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Глутаматный</a:t>
            </a:r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 шторм«</a:t>
            </a:r>
          </a:p>
          <a:p>
            <a:pPr lvl="0" algn="ctr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Массовый, неконтролируемый выброс возбуждающих нейромедиаторов, токсичен для нейронов</a:t>
            </a:r>
          </a:p>
        </p:txBody>
      </p:sp>
    </p:spTree>
    <p:extLst>
      <p:ext uri="{BB962C8B-B14F-4D97-AF65-F5344CB8AC3E}">
        <p14:creationId xmlns:p14="http://schemas.microsoft.com/office/powerpoint/2010/main" val="2005529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110;p9">
            <a:extLst>
              <a:ext uri="{FF2B5EF4-FFF2-40B4-BE49-F238E27FC236}">
                <a16:creationId xmlns:a16="http://schemas.microsoft.com/office/drawing/2014/main" id="{01A1534B-960B-41B1-AEFB-10CD30F49E55}"/>
              </a:ext>
            </a:extLst>
          </p:cNvPr>
          <p:cNvSpPr txBox="1"/>
          <p:nvPr/>
        </p:nvSpPr>
        <p:spPr>
          <a:xfrm>
            <a:off x="5375275" y="2852936"/>
            <a:ext cx="6481762" cy="3046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Терминальная распространяющаяся деполяризация (ТРД)</a:t>
            </a:r>
          </a:p>
          <a:p>
            <a:pPr lvl="0"/>
            <a:endParaRPr lang="ru-RU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  <a:p>
            <a:pPr lvl="0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Это не затухание, а масштабная электрическая буря.</a:t>
            </a:r>
          </a:p>
          <a:p>
            <a:pPr lvl="0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Волна деполяризации (потери электрического потенциала) лавинообразно распространяется по </a:t>
            </a:r>
            <a:r>
              <a:rPr lang="ru-RU" dirty="0" err="1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коре</a:t>
            </a:r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 головного мозга.</a:t>
            </a:r>
          </a:p>
          <a:p>
            <a:pPr lvl="0"/>
            <a:endParaRPr lang="ru-RU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  <a:p>
            <a:pPr lvl="0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Это точка невозврата, после которой восстановление активности нейронов невозможно.</a:t>
            </a:r>
          </a:p>
          <a:p>
            <a:pPr lvl="0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ТРД считается окончательным маркером биологической смерти клеток мозга.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58D8B29-92E3-4189-A2A1-89E2BD5130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39" r="19502"/>
          <a:stretch/>
        </p:blipFill>
        <p:spPr>
          <a:xfrm>
            <a:off x="-1" y="0"/>
            <a:ext cx="4655841" cy="6857999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8" name="Google Shape;158;p12">
            <a:extLst>
              <a:ext uri="{FF2B5EF4-FFF2-40B4-BE49-F238E27FC236}">
                <a16:creationId xmlns:a16="http://schemas.microsoft.com/office/drawing/2014/main" id="{ECE2106D-1B59-422C-8D9A-E49694C2E862}"/>
              </a:ext>
            </a:extLst>
          </p:cNvPr>
          <p:cNvSpPr txBox="1"/>
          <p:nvPr/>
        </p:nvSpPr>
        <p:spPr>
          <a:xfrm>
            <a:off x="5375275" y="548680"/>
            <a:ext cx="6816724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ru-RU" sz="3600" b="1" dirty="0">
                <a:solidFill>
                  <a:srgbClr val="F564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ra Sans"/>
                <a:ea typeface="Fira Sans"/>
                <a:cs typeface="Fira Sans"/>
                <a:sym typeface="Fira Sans"/>
              </a:rPr>
              <a:t>"ВОЛНА СМЕРТИ" - ПОСЛЕДНИЙ ШТОРМ МОЗГА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5187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110;p9">
            <a:extLst>
              <a:ext uri="{FF2B5EF4-FFF2-40B4-BE49-F238E27FC236}">
                <a16:creationId xmlns:a16="http://schemas.microsoft.com/office/drawing/2014/main" id="{01A1534B-960B-41B1-AEFB-10CD30F49E55}"/>
              </a:ext>
            </a:extLst>
          </p:cNvPr>
          <p:cNvSpPr txBox="1"/>
          <p:nvPr/>
        </p:nvSpPr>
        <p:spPr>
          <a:xfrm>
            <a:off x="334963" y="1988840"/>
            <a:ext cx="5473005" cy="16619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Исследования показывают, что перед полным затуханием мозг может демонстрировать кратковременную, но очень интенсивную вспышку высокочастотной активности (гамма-ритмов). Учёные назвали это явление «волной смерти» - последним всплеском нейронной активности.</a:t>
            </a:r>
          </a:p>
        </p:txBody>
      </p:sp>
      <p:sp>
        <p:nvSpPr>
          <p:cNvPr id="8" name="Google Shape;158;p12">
            <a:extLst>
              <a:ext uri="{FF2B5EF4-FFF2-40B4-BE49-F238E27FC236}">
                <a16:creationId xmlns:a16="http://schemas.microsoft.com/office/drawing/2014/main" id="{ECE2106D-1B59-422C-8D9A-E49694C2E862}"/>
              </a:ext>
            </a:extLst>
          </p:cNvPr>
          <p:cNvSpPr txBox="1"/>
          <p:nvPr/>
        </p:nvSpPr>
        <p:spPr>
          <a:xfrm>
            <a:off x="330648" y="476672"/>
            <a:ext cx="11526390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ru-RU" sz="3600" b="1" dirty="0">
                <a:solidFill>
                  <a:srgbClr val="F564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ra Sans"/>
                <a:ea typeface="Fira Sans"/>
                <a:cs typeface="Fira Sans"/>
                <a:sym typeface="Fira Sans"/>
              </a:rPr>
              <a:t>ПАРАДОКС: </a:t>
            </a:r>
          </a:p>
          <a:p>
            <a:pPr lvl="0"/>
            <a:r>
              <a:rPr lang="ru-RU" sz="3600" b="1" dirty="0">
                <a:solidFill>
                  <a:srgbClr val="F564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ra Sans"/>
                <a:ea typeface="Fira Sans"/>
                <a:cs typeface="Fira Sans"/>
                <a:sym typeface="Fira Sans"/>
              </a:rPr>
              <a:t>ВСПЛЕСК АКТИВНОСТИ НА ПОРОГЕ СМЕРТИ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8698D98-6B3A-4BDA-8D1E-E39027BC7263}"/>
              </a:ext>
            </a:extLst>
          </p:cNvPr>
          <p:cNvSpPr/>
          <p:nvPr/>
        </p:nvSpPr>
        <p:spPr>
          <a:xfrm>
            <a:off x="330648" y="5304602"/>
            <a:ext cx="54730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Гипотеза </a:t>
            </a:r>
          </a:p>
          <a:p>
            <a:pPr lvl="0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Это может быть нейробиологической основой для феномена </a:t>
            </a:r>
            <a:r>
              <a:rPr lang="ru-RU" b="1" dirty="0" err="1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околосмертных</a:t>
            </a:r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 переживаний.</a:t>
            </a:r>
            <a:endParaRPr lang="ru-RU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5" name="Полилиния: фигура 4">
            <a:extLst>
              <a:ext uri="{FF2B5EF4-FFF2-40B4-BE49-F238E27FC236}">
                <a16:creationId xmlns:a16="http://schemas.microsoft.com/office/drawing/2014/main" id="{84F9295D-DF51-4399-864C-83B1AA90AC84}"/>
              </a:ext>
            </a:extLst>
          </p:cNvPr>
          <p:cNvSpPr/>
          <p:nvPr/>
        </p:nvSpPr>
        <p:spPr>
          <a:xfrm>
            <a:off x="375890" y="3903459"/>
            <a:ext cx="5391150" cy="1401143"/>
          </a:xfrm>
          <a:custGeom>
            <a:avLst/>
            <a:gdLst>
              <a:gd name="connsiteX0" fmla="*/ 0 w 5391150"/>
              <a:gd name="connsiteY0" fmla="*/ 0 h 1401143"/>
              <a:gd name="connsiteX1" fmla="*/ 57150 w 5391150"/>
              <a:gd name="connsiteY1" fmla="*/ 1152525 h 1401143"/>
              <a:gd name="connsiteX2" fmla="*/ 209550 w 5391150"/>
              <a:gd name="connsiteY2" fmla="*/ 781050 h 1401143"/>
              <a:gd name="connsiteX3" fmla="*/ 242888 w 5391150"/>
              <a:gd name="connsiteY3" fmla="*/ 819150 h 1401143"/>
              <a:gd name="connsiteX4" fmla="*/ 247650 w 5391150"/>
              <a:gd name="connsiteY4" fmla="*/ 638175 h 1401143"/>
              <a:gd name="connsiteX5" fmla="*/ 271463 w 5391150"/>
              <a:gd name="connsiteY5" fmla="*/ 742950 h 1401143"/>
              <a:gd name="connsiteX6" fmla="*/ 285750 w 5391150"/>
              <a:gd name="connsiteY6" fmla="*/ 690563 h 1401143"/>
              <a:gd name="connsiteX7" fmla="*/ 295275 w 5391150"/>
              <a:gd name="connsiteY7" fmla="*/ 657225 h 1401143"/>
              <a:gd name="connsiteX8" fmla="*/ 490538 w 5391150"/>
              <a:gd name="connsiteY8" fmla="*/ 676275 h 1401143"/>
              <a:gd name="connsiteX9" fmla="*/ 657225 w 5391150"/>
              <a:gd name="connsiteY9" fmla="*/ 762000 h 1401143"/>
              <a:gd name="connsiteX10" fmla="*/ 795338 w 5391150"/>
              <a:gd name="connsiteY10" fmla="*/ 661988 h 1401143"/>
              <a:gd name="connsiteX11" fmla="*/ 981075 w 5391150"/>
              <a:gd name="connsiteY11" fmla="*/ 671513 h 1401143"/>
              <a:gd name="connsiteX12" fmla="*/ 1033463 w 5391150"/>
              <a:gd name="connsiteY12" fmla="*/ 700088 h 1401143"/>
              <a:gd name="connsiteX13" fmla="*/ 1119188 w 5391150"/>
              <a:gd name="connsiteY13" fmla="*/ 671513 h 1401143"/>
              <a:gd name="connsiteX14" fmla="*/ 1162050 w 5391150"/>
              <a:gd name="connsiteY14" fmla="*/ 695325 h 1401143"/>
              <a:gd name="connsiteX15" fmla="*/ 1204913 w 5391150"/>
              <a:gd name="connsiteY15" fmla="*/ 642938 h 1401143"/>
              <a:gd name="connsiteX16" fmla="*/ 1347788 w 5391150"/>
              <a:gd name="connsiteY16" fmla="*/ 690563 h 1401143"/>
              <a:gd name="connsiteX17" fmla="*/ 1500188 w 5391150"/>
              <a:gd name="connsiteY17" fmla="*/ 704850 h 1401143"/>
              <a:gd name="connsiteX18" fmla="*/ 1633538 w 5391150"/>
              <a:gd name="connsiteY18" fmla="*/ 666750 h 1401143"/>
              <a:gd name="connsiteX19" fmla="*/ 1752600 w 5391150"/>
              <a:gd name="connsiteY19" fmla="*/ 723900 h 1401143"/>
              <a:gd name="connsiteX20" fmla="*/ 1928813 w 5391150"/>
              <a:gd name="connsiteY20" fmla="*/ 471488 h 1401143"/>
              <a:gd name="connsiteX21" fmla="*/ 1985963 w 5391150"/>
              <a:gd name="connsiteY21" fmla="*/ 133350 h 1401143"/>
              <a:gd name="connsiteX22" fmla="*/ 2028825 w 5391150"/>
              <a:gd name="connsiteY22" fmla="*/ 280988 h 1401143"/>
              <a:gd name="connsiteX23" fmla="*/ 2109788 w 5391150"/>
              <a:gd name="connsiteY23" fmla="*/ 1400175 h 1401143"/>
              <a:gd name="connsiteX24" fmla="*/ 2233613 w 5391150"/>
              <a:gd name="connsiteY24" fmla="*/ 476250 h 1401143"/>
              <a:gd name="connsiteX25" fmla="*/ 2314575 w 5391150"/>
              <a:gd name="connsiteY25" fmla="*/ 447675 h 1401143"/>
              <a:gd name="connsiteX26" fmla="*/ 2438400 w 5391150"/>
              <a:gd name="connsiteY26" fmla="*/ 690563 h 1401143"/>
              <a:gd name="connsiteX27" fmla="*/ 2533650 w 5391150"/>
              <a:gd name="connsiteY27" fmla="*/ 666750 h 1401143"/>
              <a:gd name="connsiteX28" fmla="*/ 2614613 w 5391150"/>
              <a:gd name="connsiteY28" fmla="*/ 719138 h 1401143"/>
              <a:gd name="connsiteX29" fmla="*/ 2690813 w 5391150"/>
              <a:gd name="connsiteY29" fmla="*/ 685800 h 1401143"/>
              <a:gd name="connsiteX30" fmla="*/ 3028950 w 5391150"/>
              <a:gd name="connsiteY30" fmla="*/ 676275 h 1401143"/>
              <a:gd name="connsiteX31" fmla="*/ 3181350 w 5391150"/>
              <a:gd name="connsiteY31" fmla="*/ 695325 h 1401143"/>
              <a:gd name="connsiteX32" fmla="*/ 3433763 w 5391150"/>
              <a:gd name="connsiteY32" fmla="*/ 681038 h 1401143"/>
              <a:gd name="connsiteX33" fmla="*/ 5391150 w 5391150"/>
              <a:gd name="connsiteY33" fmla="*/ 681038 h 1401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5391150" h="1401143">
                <a:moveTo>
                  <a:pt x="0" y="0"/>
                </a:moveTo>
                <a:cubicBezTo>
                  <a:pt x="11112" y="511175"/>
                  <a:pt x="22225" y="1022350"/>
                  <a:pt x="57150" y="1152525"/>
                </a:cubicBezTo>
                <a:cubicBezTo>
                  <a:pt x="92075" y="1282700"/>
                  <a:pt x="178594" y="836613"/>
                  <a:pt x="209550" y="781050"/>
                </a:cubicBezTo>
                <a:cubicBezTo>
                  <a:pt x="240506" y="725488"/>
                  <a:pt x="236538" y="842962"/>
                  <a:pt x="242888" y="819150"/>
                </a:cubicBezTo>
                <a:cubicBezTo>
                  <a:pt x="249238" y="795338"/>
                  <a:pt x="242887" y="650875"/>
                  <a:pt x="247650" y="638175"/>
                </a:cubicBezTo>
                <a:cubicBezTo>
                  <a:pt x="252413" y="625475"/>
                  <a:pt x="265113" y="734219"/>
                  <a:pt x="271463" y="742950"/>
                </a:cubicBezTo>
                <a:cubicBezTo>
                  <a:pt x="277813" y="751681"/>
                  <a:pt x="281781" y="704850"/>
                  <a:pt x="285750" y="690563"/>
                </a:cubicBezTo>
                <a:cubicBezTo>
                  <a:pt x="289719" y="676276"/>
                  <a:pt x="261144" y="659606"/>
                  <a:pt x="295275" y="657225"/>
                </a:cubicBezTo>
                <a:cubicBezTo>
                  <a:pt x="329406" y="654844"/>
                  <a:pt x="430213" y="658813"/>
                  <a:pt x="490538" y="676275"/>
                </a:cubicBezTo>
                <a:cubicBezTo>
                  <a:pt x="550863" y="693737"/>
                  <a:pt x="606425" y="764381"/>
                  <a:pt x="657225" y="762000"/>
                </a:cubicBezTo>
                <a:cubicBezTo>
                  <a:pt x="708025" y="759619"/>
                  <a:pt x="741363" y="677069"/>
                  <a:pt x="795338" y="661988"/>
                </a:cubicBezTo>
                <a:cubicBezTo>
                  <a:pt x="849313" y="646907"/>
                  <a:pt x="941388" y="665163"/>
                  <a:pt x="981075" y="671513"/>
                </a:cubicBezTo>
                <a:cubicBezTo>
                  <a:pt x="1020762" y="677863"/>
                  <a:pt x="1010444" y="700088"/>
                  <a:pt x="1033463" y="700088"/>
                </a:cubicBezTo>
                <a:cubicBezTo>
                  <a:pt x="1056482" y="700088"/>
                  <a:pt x="1097757" y="672307"/>
                  <a:pt x="1119188" y="671513"/>
                </a:cubicBezTo>
                <a:cubicBezTo>
                  <a:pt x="1140619" y="670719"/>
                  <a:pt x="1147762" y="700088"/>
                  <a:pt x="1162050" y="695325"/>
                </a:cubicBezTo>
                <a:cubicBezTo>
                  <a:pt x="1176338" y="690562"/>
                  <a:pt x="1173957" y="643732"/>
                  <a:pt x="1204913" y="642938"/>
                </a:cubicBezTo>
                <a:cubicBezTo>
                  <a:pt x="1235869" y="642144"/>
                  <a:pt x="1298575" y="680244"/>
                  <a:pt x="1347788" y="690563"/>
                </a:cubicBezTo>
                <a:cubicBezTo>
                  <a:pt x="1397001" y="700882"/>
                  <a:pt x="1452563" y="708819"/>
                  <a:pt x="1500188" y="704850"/>
                </a:cubicBezTo>
                <a:cubicBezTo>
                  <a:pt x="1547813" y="700881"/>
                  <a:pt x="1591469" y="663575"/>
                  <a:pt x="1633538" y="666750"/>
                </a:cubicBezTo>
                <a:cubicBezTo>
                  <a:pt x="1675607" y="669925"/>
                  <a:pt x="1703388" y="756444"/>
                  <a:pt x="1752600" y="723900"/>
                </a:cubicBezTo>
                <a:cubicBezTo>
                  <a:pt x="1801812" y="691356"/>
                  <a:pt x="1889919" y="569913"/>
                  <a:pt x="1928813" y="471488"/>
                </a:cubicBezTo>
                <a:cubicBezTo>
                  <a:pt x="1967707" y="373063"/>
                  <a:pt x="1969294" y="165100"/>
                  <a:pt x="1985963" y="133350"/>
                </a:cubicBezTo>
                <a:cubicBezTo>
                  <a:pt x="2002632" y="101600"/>
                  <a:pt x="2008187" y="69850"/>
                  <a:pt x="2028825" y="280988"/>
                </a:cubicBezTo>
                <a:cubicBezTo>
                  <a:pt x="2049463" y="492126"/>
                  <a:pt x="2075657" y="1367631"/>
                  <a:pt x="2109788" y="1400175"/>
                </a:cubicBezTo>
                <a:cubicBezTo>
                  <a:pt x="2143919" y="1432719"/>
                  <a:pt x="2199482" y="635000"/>
                  <a:pt x="2233613" y="476250"/>
                </a:cubicBezTo>
                <a:cubicBezTo>
                  <a:pt x="2267744" y="317500"/>
                  <a:pt x="2280444" y="411956"/>
                  <a:pt x="2314575" y="447675"/>
                </a:cubicBezTo>
                <a:cubicBezTo>
                  <a:pt x="2348706" y="483394"/>
                  <a:pt x="2401888" y="654051"/>
                  <a:pt x="2438400" y="690563"/>
                </a:cubicBezTo>
                <a:cubicBezTo>
                  <a:pt x="2474912" y="727075"/>
                  <a:pt x="2504281" y="661988"/>
                  <a:pt x="2533650" y="666750"/>
                </a:cubicBezTo>
                <a:cubicBezTo>
                  <a:pt x="2563019" y="671512"/>
                  <a:pt x="2588419" y="715963"/>
                  <a:pt x="2614613" y="719138"/>
                </a:cubicBezTo>
                <a:cubicBezTo>
                  <a:pt x="2640807" y="722313"/>
                  <a:pt x="2621757" y="692944"/>
                  <a:pt x="2690813" y="685800"/>
                </a:cubicBezTo>
                <a:cubicBezTo>
                  <a:pt x="2759869" y="678656"/>
                  <a:pt x="2947194" y="674688"/>
                  <a:pt x="3028950" y="676275"/>
                </a:cubicBezTo>
                <a:cubicBezTo>
                  <a:pt x="3110706" y="677862"/>
                  <a:pt x="3113881" y="694531"/>
                  <a:pt x="3181350" y="695325"/>
                </a:cubicBezTo>
                <a:cubicBezTo>
                  <a:pt x="3248819" y="696119"/>
                  <a:pt x="3433763" y="681038"/>
                  <a:pt x="3433763" y="681038"/>
                </a:cubicBezTo>
                <a:cubicBezTo>
                  <a:pt x="3802063" y="678657"/>
                  <a:pt x="5072857" y="650876"/>
                  <a:pt x="5391150" y="681038"/>
                </a:cubicBezTo>
              </a:path>
            </a:pathLst>
          </a:custGeom>
          <a:noFill/>
          <a:ln w="44450">
            <a:solidFill>
              <a:srgbClr val="F5641D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2919D13-F25F-4F32-9E4C-6F55A018DA7D}"/>
              </a:ext>
            </a:extLst>
          </p:cNvPr>
          <p:cNvSpPr/>
          <p:nvPr/>
        </p:nvSpPr>
        <p:spPr>
          <a:xfrm>
            <a:off x="6095008" y="1988840"/>
            <a:ext cx="576203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Научные данные</a:t>
            </a:r>
          </a:p>
          <a:p>
            <a:pPr lvl="0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Исследование на крысах (2013): Зафиксирован всплеск высокочастотной активности, превосходящий уровень бодрствования, через 30 секунд после остановки сердца.</a:t>
            </a:r>
          </a:p>
          <a:p>
            <a:pPr lvl="0"/>
            <a:endParaRPr lang="ru-RU" b="1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  <a:p>
            <a:pPr lvl="0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Исследование на людях (2022)</a:t>
            </a:r>
          </a:p>
          <a:p>
            <a:pPr lvl="0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У умирающих пациентов зафиксирована вспышка гамма-ритмов в зонах, связанных с сознанием, памятью и сновидениями.</a:t>
            </a:r>
          </a:p>
        </p:txBody>
      </p:sp>
    </p:spTree>
    <p:extLst>
      <p:ext uri="{BB962C8B-B14F-4D97-AF65-F5344CB8AC3E}">
        <p14:creationId xmlns:p14="http://schemas.microsoft.com/office/powerpoint/2010/main" val="37423646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110;p9">
            <a:extLst>
              <a:ext uri="{FF2B5EF4-FFF2-40B4-BE49-F238E27FC236}">
                <a16:creationId xmlns:a16="http://schemas.microsoft.com/office/drawing/2014/main" id="{01A1534B-960B-41B1-AEFB-10CD30F49E55}"/>
              </a:ext>
            </a:extLst>
          </p:cNvPr>
          <p:cNvSpPr txBox="1"/>
          <p:nvPr/>
        </p:nvSpPr>
        <p:spPr>
          <a:xfrm>
            <a:off x="334963" y="1988840"/>
            <a:ext cx="5473005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Мозг не прекращает работу мгновенно после остановки сердца, и электрическая активность в нём сохраняется какое-то время. Это связано с тем, что мозг - орган с высоким уровнем потребления кислорода и глюкозы, и без постоянного притока кислорода клетки нервной ткани начинают разрушаться практически сразу.</a:t>
            </a:r>
          </a:p>
        </p:txBody>
      </p:sp>
      <p:sp>
        <p:nvSpPr>
          <p:cNvPr id="8" name="Google Shape;158;p12">
            <a:extLst>
              <a:ext uri="{FF2B5EF4-FFF2-40B4-BE49-F238E27FC236}">
                <a16:creationId xmlns:a16="http://schemas.microsoft.com/office/drawing/2014/main" id="{ECE2106D-1B59-422C-8D9A-E49694C2E862}"/>
              </a:ext>
            </a:extLst>
          </p:cNvPr>
          <p:cNvSpPr txBox="1"/>
          <p:nvPr/>
        </p:nvSpPr>
        <p:spPr>
          <a:xfrm>
            <a:off x="330648" y="476672"/>
            <a:ext cx="11526390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ru-RU" sz="3600" b="1" dirty="0">
                <a:solidFill>
                  <a:srgbClr val="F564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ra Sans"/>
                <a:ea typeface="Fira Sans"/>
                <a:cs typeface="Fira Sans"/>
                <a:sym typeface="Fira Sans"/>
              </a:rPr>
              <a:t>ВРЕМЯ И ЭЛЕКТРИЧЕСКАЯ АКТИВНОСТЬ МОЗГА ПОСЛЕ СМЕРТИ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8698D98-6B3A-4BDA-8D1E-E39027BC7263}"/>
              </a:ext>
            </a:extLst>
          </p:cNvPr>
          <p:cNvSpPr/>
          <p:nvPr/>
        </p:nvSpPr>
        <p:spPr>
          <a:xfrm>
            <a:off x="334963" y="4108524"/>
            <a:ext cx="547300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Clr>
                <a:srgbClr val="F5641D"/>
              </a:buClr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 минут </a:t>
            </a:r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(Остановка сердца): резкий спад активности.</a:t>
            </a:r>
          </a:p>
          <a:p>
            <a:pPr marL="285750" lvl="0" indent="-285750">
              <a:buClr>
                <a:srgbClr val="F5641D"/>
              </a:buClr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+30 сек – +2 мин</a:t>
            </a:r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: пик "Терминальной волны" и возможного "всплеска сознания«</a:t>
            </a:r>
          </a:p>
          <a:p>
            <a:pPr marL="285750" lvl="0" indent="-285750">
              <a:buClr>
                <a:srgbClr val="F5641D"/>
              </a:buClr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+3 – +5 мин</a:t>
            </a:r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: быстрое затухание, начало необратимых повреждений.</a:t>
            </a:r>
          </a:p>
          <a:p>
            <a:pPr marL="285750" lvl="0" indent="-285750">
              <a:buClr>
                <a:srgbClr val="F5641D"/>
              </a:buClr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+10 мин</a:t>
            </a:r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: регистрация изоэлектрической линии (полное отсутствие активности)</a:t>
            </a:r>
          </a:p>
        </p:txBody>
      </p:sp>
      <p:graphicFrame>
        <p:nvGraphicFramePr>
          <p:cNvPr id="11" name="Диаграмма 10">
            <a:extLst>
              <a:ext uri="{FF2B5EF4-FFF2-40B4-BE49-F238E27FC236}">
                <a16:creationId xmlns:a16="http://schemas.microsoft.com/office/drawing/2014/main" id="{82DFB69B-49BA-40A9-81DC-30711856B35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52837177"/>
              </p:ext>
            </p:extLst>
          </p:nvPr>
        </p:nvGraphicFramePr>
        <p:xfrm>
          <a:off x="6096000" y="2420888"/>
          <a:ext cx="5761038" cy="27748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764810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158;p12">
            <a:extLst>
              <a:ext uri="{FF2B5EF4-FFF2-40B4-BE49-F238E27FC236}">
                <a16:creationId xmlns:a16="http://schemas.microsoft.com/office/drawing/2014/main" id="{ECE2106D-1B59-422C-8D9A-E49694C2E862}"/>
              </a:ext>
            </a:extLst>
          </p:cNvPr>
          <p:cNvSpPr txBox="1"/>
          <p:nvPr/>
        </p:nvSpPr>
        <p:spPr>
          <a:xfrm>
            <a:off x="330648" y="476672"/>
            <a:ext cx="11526390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ru-RU" sz="3600" b="1" dirty="0">
                <a:solidFill>
                  <a:srgbClr val="F564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ra Sans"/>
                <a:ea typeface="Fira Sans"/>
                <a:cs typeface="Fira Sans"/>
                <a:sym typeface="Fira Sans"/>
              </a:rPr>
              <a:t>НАУЧНЫЕ ФАКТЫ VS </a:t>
            </a:r>
          </a:p>
          <a:p>
            <a:pPr lvl="0"/>
            <a:r>
              <a:rPr lang="ru-RU" sz="3600" b="1" dirty="0">
                <a:solidFill>
                  <a:srgbClr val="F564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ra Sans"/>
                <a:ea typeface="Fira Sans"/>
                <a:cs typeface="Fira Sans"/>
                <a:sym typeface="Fira Sans"/>
              </a:rPr>
              <a:t>                                  РАСПРОСТРАНЕННЫЕ МИФЫ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8AB4CC7F-8B0F-4317-87F6-8783A82F90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8923733"/>
              </p:ext>
            </p:extLst>
          </p:nvPr>
        </p:nvGraphicFramePr>
        <p:xfrm>
          <a:off x="551384" y="1988840"/>
          <a:ext cx="11089232" cy="4170452"/>
        </p:xfrm>
        <a:graphic>
          <a:graphicData uri="http://schemas.openxmlformats.org/drawingml/2006/table">
            <a:tbl>
              <a:tblPr firstRow="1" bandRow="1">
                <a:solidFill>
                  <a:srgbClr val="D7F1FD"/>
                </a:solidFill>
                <a:effectLst>
                  <a:outerShdw blurRad="127000" dist="63500" dir="18900000" algn="b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5544616">
                  <a:extLst>
                    <a:ext uri="{9D8B030D-6E8A-4147-A177-3AD203B41FA5}">
                      <a16:colId xmlns:a16="http://schemas.microsoft.com/office/drawing/2014/main" val="606809621"/>
                    </a:ext>
                  </a:extLst>
                </a:gridCol>
                <a:gridCol w="5544616">
                  <a:extLst>
                    <a:ext uri="{9D8B030D-6E8A-4147-A177-3AD203B41FA5}">
                      <a16:colId xmlns:a16="http://schemas.microsoft.com/office/drawing/2014/main" val="878684737"/>
                    </a:ext>
                  </a:extLst>
                </a:gridCol>
              </a:tblGrid>
              <a:tr h="512852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rgbClr val="F9F9F9"/>
                          </a:solidFill>
                          <a:latin typeface="Fira Sans" panose="020B0604020202020204" charset="0"/>
                          <a:cs typeface="Segoe UI" panose="020B0502040204020203" pitchFamily="34" charset="0"/>
                        </a:rPr>
                        <a:t>Научный факт</a:t>
                      </a:r>
                    </a:p>
                  </a:txBody>
                  <a:tcPr anchor="ctr">
                    <a:lnL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641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rgbClr val="F9F9F9"/>
                          </a:solidFill>
                          <a:latin typeface="Fira Sans" panose="020B0604020202020204" charset="0"/>
                          <a:cs typeface="Segoe UI" panose="020B0502040204020203" pitchFamily="34" charset="0"/>
                        </a:rPr>
                        <a:t>Распространенный миф</a:t>
                      </a:r>
                    </a:p>
                  </a:txBody>
                  <a:tcPr anchor="ctr">
                    <a:lnL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64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3251098"/>
                  </a:ext>
                </a:extLst>
              </a:tr>
              <a:tr h="145737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1"/>
                          </a:solidFill>
                          <a:latin typeface="Fira Sans" panose="020B0604020202020204" charset="0"/>
                          <a:cs typeface="Segoe UI" panose="020B0502040204020203" pitchFamily="34" charset="0"/>
                        </a:rPr>
                        <a:t>После остановки сердца мозговая активность не прекращается мгновенно, а проходит через сложный процесс затухания</a:t>
                      </a:r>
                    </a:p>
                  </a:txBody>
                  <a:tcPr anchor="ctr">
                    <a:lnL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1"/>
                          </a:solidFill>
                          <a:latin typeface="Fira Sans" panose="020B0604020202020204" charset="0"/>
                          <a:cs typeface="Segoe UI" panose="020B0502040204020203" pitchFamily="34" charset="0"/>
                        </a:rPr>
                        <a:t>Сознание и душа покидают тело в мгновение ока</a:t>
                      </a:r>
                    </a:p>
                  </a:txBody>
                  <a:tcPr anchor="ctr">
                    <a:lnL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4560452"/>
                  </a:ext>
                </a:extLst>
              </a:tr>
              <a:tr h="255453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1"/>
                          </a:solidFill>
                          <a:latin typeface="Fira Sans" panose="020B0604020202020204" charset="0"/>
                          <a:cs typeface="Segoe UI" panose="020B0502040204020203" pitchFamily="34" charset="0"/>
                        </a:rPr>
                        <a:t>"Волна смерти" (ТРД) и кратковременные всплески - это последствия биохимического распада, а не признаки "посмертной жизни"</a:t>
                      </a:r>
                    </a:p>
                  </a:txBody>
                  <a:tcPr anchor="ctr">
                    <a:lnL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1"/>
                          </a:solidFill>
                          <a:latin typeface="Fira Sans" panose="020B0604020202020204" charset="0"/>
                          <a:cs typeface="Segoe UI" panose="020B0502040204020203" pitchFamily="34" charset="0"/>
                        </a:rPr>
                        <a:t>Всплеск на ЭЭГ - это доказательство загробной жизни или выхода души</a:t>
                      </a:r>
                    </a:p>
                  </a:txBody>
                  <a:tcPr anchor="ctr">
                    <a:lnL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8689536"/>
                  </a:ext>
                </a:extLst>
              </a:tr>
              <a:tr h="241349">
                <a:tc>
                  <a:txBody>
                    <a:bodyPr/>
                    <a:lstStyle/>
                    <a:p>
                      <a:r>
                        <a:rPr lang="ru-RU" sz="1800" dirty="0" err="1">
                          <a:solidFill>
                            <a:schemeClr val="bg1"/>
                          </a:solidFill>
                          <a:latin typeface="Fira Sans" panose="020B0604020202020204" charset="0"/>
                          <a:cs typeface="Segoe UI" panose="020B0502040204020203" pitchFamily="34" charset="0"/>
                        </a:rPr>
                        <a:t>Околосмертные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Fira Sans" panose="020B0604020202020204" charset="0"/>
                          <a:cs typeface="Segoe UI" panose="020B0502040204020203" pitchFamily="34" charset="0"/>
                        </a:rPr>
                        <a:t> переживания имеют нейробиологическое объяснение (гипоксия, выброс нейромедиаторов, всплеск активности)</a:t>
                      </a:r>
                    </a:p>
                  </a:txBody>
                  <a:tcPr anchor="ctr">
                    <a:lnL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1"/>
                          </a:solidFill>
                          <a:latin typeface="Fira Sans" panose="020B0604020202020204" charset="0"/>
                          <a:cs typeface="Segoe UI" panose="020B0502040204020203" pitchFamily="34" charset="0"/>
                        </a:rPr>
                        <a:t>Видения в момент смерти - это подтверждение религиозных представлений о загробном мире</a:t>
                      </a:r>
                    </a:p>
                  </a:txBody>
                  <a:tcPr anchor="ctr">
                    <a:lnL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6516631"/>
                  </a:ext>
                </a:extLst>
              </a:tr>
              <a:tr h="155237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1"/>
                          </a:solidFill>
                          <a:latin typeface="Fira Sans" panose="020B0604020202020204" charset="0"/>
                          <a:cs typeface="Segoe UI" panose="020B0502040204020203" pitchFamily="34" charset="0"/>
                        </a:rPr>
                        <a:t>Процесс умирания мозга в первые минуты потенциально обратим при своевременной реанимации</a:t>
                      </a:r>
                    </a:p>
                  </a:txBody>
                  <a:tcPr anchor="ctr">
                    <a:lnL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1"/>
                          </a:solidFill>
                          <a:latin typeface="Fira Sans" panose="020B0604020202020204" charset="0"/>
                          <a:cs typeface="Segoe UI" panose="020B0502040204020203" pitchFamily="34" charset="0"/>
                        </a:rPr>
                        <a:t>Смерть мозга наступает мгновенно и необратимо в момент остановки сердца</a:t>
                      </a:r>
                    </a:p>
                  </a:txBody>
                  <a:tcPr anchor="ctr">
                    <a:lnL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9F9F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53121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30557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110;p9">
            <a:extLst>
              <a:ext uri="{FF2B5EF4-FFF2-40B4-BE49-F238E27FC236}">
                <a16:creationId xmlns:a16="http://schemas.microsoft.com/office/drawing/2014/main" id="{01A1534B-960B-41B1-AEFB-10CD30F49E55}"/>
              </a:ext>
            </a:extLst>
          </p:cNvPr>
          <p:cNvSpPr txBox="1"/>
          <p:nvPr/>
        </p:nvSpPr>
        <p:spPr>
          <a:xfrm>
            <a:off x="334963" y="1988840"/>
            <a:ext cx="5462388" cy="443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Эксперимент Йельского университета (2019)</a:t>
            </a:r>
          </a:p>
          <a:p>
            <a:pPr lvl="0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Ученые создали систему </a:t>
            </a:r>
            <a:r>
              <a:rPr lang="ru-RU" dirty="0" err="1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BrainEx</a:t>
            </a:r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 - искусственный аналог кровообращения.</a:t>
            </a:r>
          </a:p>
          <a:p>
            <a:pPr lvl="0"/>
            <a:endParaRPr lang="ru-RU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  <a:p>
            <a:pPr lvl="0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Через 4 часа после смерти свиней их мозги были подключены к системе.</a:t>
            </a:r>
          </a:p>
          <a:p>
            <a:pPr lvl="0"/>
            <a:endParaRPr lang="ru-RU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  <a:p>
            <a:pPr lvl="0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Результат </a:t>
            </a:r>
          </a:p>
          <a:p>
            <a:pPr lvl="0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Удалось восстановить клеточный метаболизм и синаптическую активность на микроуровне, но не глобальную электрическую активность, связанную с сознанием.</a:t>
            </a:r>
          </a:p>
          <a:p>
            <a:pPr lvl="0"/>
            <a:endParaRPr lang="ru-RU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  <a:p>
            <a:pPr lvl="0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Вывод </a:t>
            </a:r>
          </a:p>
          <a:p>
            <a:pPr lvl="0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Смерть - это растянутый во времени процесс, и границы обратимости могут быть отодвинуты.</a:t>
            </a:r>
          </a:p>
        </p:txBody>
      </p:sp>
      <p:sp>
        <p:nvSpPr>
          <p:cNvPr id="8" name="Google Shape;158;p12">
            <a:extLst>
              <a:ext uri="{FF2B5EF4-FFF2-40B4-BE49-F238E27FC236}">
                <a16:creationId xmlns:a16="http://schemas.microsoft.com/office/drawing/2014/main" id="{ECE2106D-1B59-422C-8D9A-E49694C2E862}"/>
              </a:ext>
            </a:extLst>
          </p:cNvPr>
          <p:cNvSpPr txBox="1"/>
          <p:nvPr/>
        </p:nvSpPr>
        <p:spPr>
          <a:xfrm>
            <a:off x="330648" y="476672"/>
            <a:ext cx="11526390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ru-RU" sz="3600" b="1" dirty="0">
                <a:solidFill>
                  <a:srgbClr val="F564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ra Sans"/>
                <a:ea typeface="Fira Sans"/>
                <a:cs typeface="Fira Sans"/>
                <a:sym typeface="Fira Sans"/>
              </a:rPr>
              <a:t>ГРАНИЦЫ НАУКИ: </a:t>
            </a:r>
          </a:p>
          <a:p>
            <a:pPr lvl="0"/>
            <a:r>
              <a:rPr lang="ru-RU" sz="3600" b="1" dirty="0">
                <a:solidFill>
                  <a:srgbClr val="F564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ra Sans"/>
                <a:ea typeface="Fira Sans"/>
                <a:cs typeface="Fira Sans"/>
                <a:sym typeface="Fira Sans"/>
              </a:rPr>
              <a:t>ЭКСПЕРИМЕНТ </a:t>
            </a:r>
            <a:r>
              <a:rPr lang="en-US" sz="3600" b="1" dirty="0">
                <a:solidFill>
                  <a:srgbClr val="F564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ra Sans"/>
                <a:ea typeface="Fira Sans"/>
                <a:cs typeface="Fira Sans"/>
                <a:sym typeface="Fira Sans"/>
              </a:rPr>
              <a:t>BRAINEX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CB070C5-AA75-4D73-A4AA-C0576DEC6261}"/>
              </a:ext>
            </a:extLst>
          </p:cNvPr>
          <p:cNvSpPr/>
          <p:nvPr/>
        </p:nvSpPr>
        <p:spPr>
          <a:xfrm>
            <a:off x="6384034" y="5930696"/>
            <a:ext cx="547300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0" i="0" dirty="0">
                <a:solidFill>
                  <a:schemeClr val="bg1">
                    <a:lumMod val="65000"/>
                  </a:schemeClr>
                </a:solidFill>
                <a:effectLst/>
                <a:latin typeface="Fira Sans" panose="020B0604020202020204" charset="0"/>
              </a:rPr>
              <a:t>Часть мозга свиньи: нейроны (зеленые) и </a:t>
            </a:r>
            <a:r>
              <a:rPr lang="ru-RU" sz="1400" b="0" i="0" dirty="0" err="1">
                <a:solidFill>
                  <a:schemeClr val="bg1">
                    <a:lumMod val="65000"/>
                  </a:schemeClr>
                </a:solidFill>
                <a:effectLst/>
                <a:latin typeface="Fira Sans" panose="020B0604020202020204" charset="0"/>
              </a:rPr>
              <a:t>астроциты</a:t>
            </a:r>
            <a:r>
              <a:rPr lang="ru-RU" sz="1400" b="0" i="0" dirty="0">
                <a:solidFill>
                  <a:schemeClr val="bg1">
                    <a:lumMod val="65000"/>
                  </a:schemeClr>
                </a:solidFill>
                <a:effectLst/>
                <a:latin typeface="Fira Sans" panose="020B0604020202020204" charset="0"/>
              </a:rPr>
              <a:t> (красные), распавшиеся через 10 часов после смерти (фото слева) и спасенные </a:t>
            </a:r>
            <a:r>
              <a:rPr lang="ru-RU" sz="1400" b="0" i="0" dirty="0" err="1">
                <a:solidFill>
                  <a:schemeClr val="bg1">
                    <a:lumMod val="65000"/>
                  </a:schemeClr>
                </a:solidFill>
                <a:effectLst/>
                <a:latin typeface="Fira Sans" panose="020B0604020202020204" charset="0"/>
              </a:rPr>
              <a:t>перфузионной</a:t>
            </a:r>
            <a:r>
              <a:rPr lang="ru-RU" sz="1400" b="0" i="0" dirty="0">
                <a:solidFill>
                  <a:schemeClr val="bg1">
                    <a:lumMod val="65000"/>
                  </a:schemeClr>
                </a:solidFill>
                <a:effectLst/>
                <a:latin typeface="Fira Sans" panose="020B0604020202020204" charset="0"/>
              </a:rPr>
              <a:t> технологией </a:t>
            </a:r>
            <a:r>
              <a:rPr lang="ru-RU" sz="1400" b="0" i="0" dirty="0" err="1">
                <a:solidFill>
                  <a:schemeClr val="bg1">
                    <a:lumMod val="65000"/>
                  </a:schemeClr>
                </a:solidFill>
                <a:effectLst/>
                <a:latin typeface="Fira Sans" panose="020B0604020202020204" charset="0"/>
              </a:rPr>
              <a:t>BrainEx</a:t>
            </a:r>
            <a:r>
              <a:rPr lang="ru-RU" sz="1400" b="0" i="0" dirty="0">
                <a:solidFill>
                  <a:schemeClr val="bg1">
                    <a:lumMod val="65000"/>
                  </a:schemeClr>
                </a:solidFill>
                <a:effectLst/>
                <a:latin typeface="Fira Sans" panose="020B0604020202020204" charset="0"/>
              </a:rPr>
              <a:t> (фото справа)</a:t>
            </a:r>
            <a:endParaRPr lang="ru-RU" sz="1400" dirty="0">
              <a:solidFill>
                <a:schemeClr val="bg1">
                  <a:lumMod val="65000"/>
                </a:schemeClr>
              </a:solidFill>
              <a:latin typeface="Fira Sans" panose="020B060402020202020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9721322-A2DE-448F-86E9-E021F4B418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2252"/>
          <a:stretch/>
        </p:blipFill>
        <p:spPr>
          <a:xfrm>
            <a:off x="6096001" y="1988840"/>
            <a:ext cx="2808311" cy="383827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2E1EB87-F687-41D7-80A3-E1FC76E3C1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356"/>
          <a:stretch/>
        </p:blipFill>
        <p:spPr>
          <a:xfrm>
            <a:off x="9059342" y="1980064"/>
            <a:ext cx="2808312" cy="3838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3724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110;p9">
            <a:extLst>
              <a:ext uri="{FF2B5EF4-FFF2-40B4-BE49-F238E27FC236}">
                <a16:creationId xmlns:a16="http://schemas.microsoft.com/office/drawing/2014/main" id="{01A1534B-960B-41B1-AEFB-10CD30F49E55}"/>
              </a:ext>
            </a:extLst>
          </p:cNvPr>
          <p:cNvSpPr txBox="1"/>
          <p:nvPr/>
        </p:nvSpPr>
        <p:spPr>
          <a:xfrm>
            <a:off x="334963" y="1988840"/>
            <a:ext cx="2880717" cy="22159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 algn="ctr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Пересмотр определения смерти </a:t>
            </a:r>
          </a:p>
          <a:p>
            <a:pPr lvl="0" algn="ctr"/>
            <a:endParaRPr lang="ru-RU" b="1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  <a:p>
            <a:pPr lvl="0" algn="ctr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Когда человек действительно мертв? После остановки сердца или после "волны смерти"?</a:t>
            </a:r>
          </a:p>
        </p:txBody>
      </p:sp>
      <p:sp>
        <p:nvSpPr>
          <p:cNvPr id="8" name="Google Shape;158;p12">
            <a:extLst>
              <a:ext uri="{FF2B5EF4-FFF2-40B4-BE49-F238E27FC236}">
                <a16:creationId xmlns:a16="http://schemas.microsoft.com/office/drawing/2014/main" id="{ECE2106D-1B59-422C-8D9A-E49694C2E862}"/>
              </a:ext>
            </a:extLst>
          </p:cNvPr>
          <p:cNvSpPr txBox="1"/>
          <p:nvPr/>
        </p:nvSpPr>
        <p:spPr>
          <a:xfrm>
            <a:off x="330648" y="476672"/>
            <a:ext cx="1152639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 algn="ctr"/>
            <a:r>
              <a:rPr lang="ru-RU" sz="3600" b="1" dirty="0">
                <a:solidFill>
                  <a:srgbClr val="F564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ra Sans"/>
                <a:ea typeface="Fira Sans"/>
                <a:cs typeface="Fira Sans"/>
                <a:sym typeface="Fira Sans"/>
              </a:rPr>
              <a:t>ЭТИЧЕСКИЕ И ФИЛОСОФСКИЕ ПОСЛЕДСТВИЯ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Google Shape;110;p9">
            <a:extLst>
              <a:ext uri="{FF2B5EF4-FFF2-40B4-BE49-F238E27FC236}">
                <a16:creationId xmlns:a16="http://schemas.microsoft.com/office/drawing/2014/main" id="{ACE9EF82-50AB-4400-A0EC-F3972F26CF2A}"/>
              </a:ext>
            </a:extLst>
          </p:cNvPr>
          <p:cNvSpPr txBox="1"/>
          <p:nvPr/>
        </p:nvSpPr>
        <p:spPr>
          <a:xfrm>
            <a:off x="3215416" y="4165337"/>
            <a:ext cx="2880717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 algn="ctr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Донорство органов:</a:t>
            </a:r>
          </a:p>
          <a:p>
            <a:pPr lvl="0" algn="ctr"/>
            <a:endParaRPr lang="ru-RU" b="1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  <a:p>
            <a:pPr lvl="0" algn="ctr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Требуются предельно точные протоколы для констатации смерти, чтобы исключить любые страдания донора</a:t>
            </a:r>
          </a:p>
        </p:txBody>
      </p:sp>
      <p:sp>
        <p:nvSpPr>
          <p:cNvPr id="11" name="Google Shape;110;p9">
            <a:extLst>
              <a:ext uri="{FF2B5EF4-FFF2-40B4-BE49-F238E27FC236}">
                <a16:creationId xmlns:a16="http://schemas.microsoft.com/office/drawing/2014/main" id="{CF2F2206-F27A-46E4-9AE3-C19484221DFA}"/>
              </a:ext>
            </a:extLst>
          </p:cNvPr>
          <p:cNvSpPr txBox="1"/>
          <p:nvPr/>
        </p:nvSpPr>
        <p:spPr>
          <a:xfrm>
            <a:off x="6104235" y="1994876"/>
            <a:ext cx="2880717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 algn="ctr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Продление «золотого окна»</a:t>
            </a:r>
          </a:p>
          <a:p>
            <a:pPr lvl="0" algn="ctr"/>
            <a:endParaRPr lang="ru-RU" b="1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  <a:p>
            <a:pPr lvl="0" algn="ctr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Новые знания могут улучшить методы реанимации</a:t>
            </a:r>
          </a:p>
          <a:p>
            <a:pPr lvl="0" algn="ctr"/>
            <a:endParaRPr lang="ru-RU" b="1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3" name="Google Shape;110;p9">
            <a:extLst>
              <a:ext uri="{FF2B5EF4-FFF2-40B4-BE49-F238E27FC236}">
                <a16:creationId xmlns:a16="http://schemas.microsoft.com/office/drawing/2014/main" id="{CF62EC66-C14B-4DA0-B69D-23D5A7B5EC43}"/>
              </a:ext>
            </a:extLst>
          </p:cNvPr>
          <p:cNvSpPr txBox="1"/>
          <p:nvPr/>
        </p:nvSpPr>
        <p:spPr>
          <a:xfrm>
            <a:off x="8976322" y="4165337"/>
            <a:ext cx="2880717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 algn="ctr"/>
            <a:r>
              <a:rPr lang="ru-RU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Диалог науки и религии</a:t>
            </a:r>
          </a:p>
          <a:p>
            <a:pPr lvl="0" algn="ctr"/>
            <a:endParaRPr lang="ru-RU" b="1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  <a:p>
            <a:pPr lvl="0" algn="ctr"/>
            <a:r>
              <a:rPr lang="ru-RU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Наука описывает "как", а религия и философия продолжают искать ответ на вопрос "почему" и "что потом"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094E671-455A-4CDD-A150-E290653E4AE3}"/>
              </a:ext>
            </a:extLst>
          </p:cNvPr>
          <p:cNvSpPr/>
          <p:nvPr/>
        </p:nvSpPr>
        <p:spPr>
          <a:xfrm>
            <a:off x="330648" y="1772816"/>
            <a:ext cx="2880717" cy="2592288"/>
          </a:xfrm>
          <a:prstGeom prst="rect">
            <a:avLst/>
          </a:prstGeom>
          <a:noFill/>
          <a:ln>
            <a:gradFill>
              <a:gsLst>
                <a:gs pos="71000">
                  <a:srgbClr val="212121"/>
                </a:gs>
                <a:gs pos="0">
                  <a:srgbClr val="F5641D"/>
                </a:gs>
                <a:gs pos="31000">
                  <a:srgbClr val="212121"/>
                </a:gs>
                <a:gs pos="100000">
                  <a:srgbClr val="F5641D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4D3B336D-0278-4353-A031-C4C13B159BE2}"/>
              </a:ext>
            </a:extLst>
          </p:cNvPr>
          <p:cNvSpPr/>
          <p:nvPr/>
        </p:nvSpPr>
        <p:spPr>
          <a:xfrm>
            <a:off x="3210837" y="3789040"/>
            <a:ext cx="2880717" cy="2592288"/>
          </a:xfrm>
          <a:prstGeom prst="rect">
            <a:avLst/>
          </a:prstGeom>
          <a:noFill/>
          <a:ln>
            <a:gradFill>
              <a:gsLst>
                <a:gs pos="71000">
                  <a:srgbClr val="212121"/>
                </a:gs>
                <a:gs pos="0">
                  <a:srgbClr val="F5641D"/>
                </a:gs>
                <a:gs pos="31000">
                  <a:srgbClr val="212121"/>
                </a:gs>
                <a:gs pos="100000">
                  <a:srgbClr val="F5641D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6E31356E-B890-4E10-8A4B-37E2B573B83D}"/>
              </a:ext>
            </a:extLst>
          </p:cNvPr>
          <p:cNvSpPr/>
          <p:nvPr/>
        </p:nvSpPr>
        <p:spPr>
          <a:xfrm>
            <a:off x="6100448" y="1774116"/>
            <a:ext cx="2880717" cy="2592288"/>
          </a:xfrm>
          <a:prstGeom prst="rect">
            <a:avLst/>
          </a:prstGeom>
          <a:noFill/>
          <a:ln>
            <a:gradFill>
              <a:gsLst>
                <a:gs pos="71000">
                  <a:srgbClr val="212121"/>
                </a:gs>
                <a:gs pos="0">
                  <a:srgbClr val="F5641D"/>
                </a:gs>
                <a:gs pos="31000">
                  <a:srgbClr val="212121"/>
                </a:gs>
                <a:gs pos="100000">
                  <a:srgbClr val="F5641D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4A352912-A0B0-4E83-BBF1-882E588CDB31}"/>
              </a:ext>
            </a:extLst>
          </p:cNvPr>
          <p:cNvSpPr/>
          <p:nvPr/>
        </p:nvSpPr>
        <p:spPr>
          <a:xfrm>
            <a:off x="8989531" y="3789040"/>
            <a:ext cx="2880717" cy="2592288"/>
          </a:xfrm>
          <a:prstGeom prst="rect">
            <a:avLst/>
          </a:prstGeom>
          <a:noFill/>
          <a:ln>
            <a:gradFill>
              <a:gsLst>
                <a:gs pos="71000">
                  <a:srgbClr val="212121"/>
                </a:gs>
                <a:gs pos="0">
                  <a:srgbClr val="F5641D"/>
                </a:gs>
                <a:gs pos="31000">
                  <a:srgbClr val="212121"/>
                </a:gs>
                <a:gs pos="100000">
                  <a:srgbClr val="F5641D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2374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158;p12">
            <a:extLst>
              <a:ext uri="{FF2B5EF4-FFF2-40B4-BE49-F238E27FC236}">
                <a16:creationId xmlns:a16="http://schemas.microsoft.com/office/drawing/2014/main" id="{ECE2106D-1B59-422C-8D9A-E49694C2E862}"/>
              </a:ext>
            </a:extLst>
          </p:cNvPr>
          <p:cNvSpPr txBox="1"/>
          <p:nvPr/>
        </p:nvSpPr>
        <p:spPr>
          <a:xfrm>
            <a:off x="330648" y="476672"/>
            <a:ext cx="11526390" cy="626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 algn="ctr">
              <a:lnSpc>
                <a:spcPct val="113000"/>
              </a:lnSpc>
            </a:pPr>
            <a:r>
              <a:rPr lang="ru-RU" sz="3600" b="1" dirty="0">
                <a:solidFill>
                  <a:srgbClr val="F564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ra Sans"/>
                <a:ea typeface="Fira Sans"/>
                <a:cs typeface="Fira Sans"/>
                <a:sym typeface="Fira Sans"/>
              </a:rPr>
              <a:t>ЗАКЛЮЧЕНИЕ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BB3F8D48-E682-4900-88A7-8600A7A67075}"/>
              </a:ext>
            </a:extLst>
          </p:cNvPr>
          <p:cNvGrpSpPr/>
          <p:nvPr/>
        </p:nvGrpSpPr>
        <p:grpSpPr>
          <a:xfrm>
            <a:off x="1775520" y="1772816"/>
            <a:ext cx="9217024" cy="923330"/>
            <a:chOff x="479376" y="1944658"/>
            <a:chExt cx="9217024" cy="923330"/>
          </a:xfrm>
        </p:grpSpPr>
        <p:sp>
          <p:nvSpPr>
            <p:cNvPr id="35" name="Google Shape;158;p12">
              <a:extLst>
                <a:ext uri="{FF2B5EF4-FFF2-40B4-BE49-F238E27FC236}">
                  <a16:creationId xmlns:a16="http://schemas.microsoft.com/office/drawing/2014/main" id="{C850F72B-A1D0-4E9D-9955-F2702B0BEE7A}"/>
                </a:ext>
              </a:extLst>
            </p:cNvPr>
            <p:cNvSpPr txBox="1"/>
            <p:nvPr/>
          </p:nvSpPr>
          <p:spPr>
            <a:xfrm>
              <a:off x="479376" y="2093321"/>
              <a:ext cx="641141" cy="626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lvl="0">
                <a:lnSpc>
                  <a:spcPct val="113000"/>
                </a:lnSpc>
              </a:pPr>
              <a:r>
                <a:rPr lang="ru-RU" sz="3600" b="1" dirty="0">
                  <a:solidFill>
                    <a:srgbClr val="F5641D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ira Sans"/>
                  <a:ea typeface="Fira Sans"/>
                  <a:cs typeface="Fira Sans"/>
                  <a:sym typeface="Fira Sans"/>
                </a:rPr>
                <a:t>01</a:t>
              </a:r>
              <a:endPara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" name="Прямоугольник 1">
              <a:extLst>
                <a:ext uri="{FF2B5EF4-FFF2-40B4-BE49-F238E27FC236}">
                  <a16:creationId xmlns:a16="http://schemas.microsoft.com/office/drawing/2014/main" id="{D48F209D-39EE-4C06-B04F-AAE534A7B8C0}"/>
                </a:ext>
              </a:extLst>
            </p:cNvPr>
            <p:cNvSpPr/>
            <p:nvPr/>
          </p:nvSpPr>
          <p:spPr>
            <a:xfrm>
              <a:off x="1116012" y="1944658"/>
              <a:ext cx="858038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ru-RU" dirty="0">
                  <a:solidFill>
                    <a:srgbClr val="FFFFFF"/>
                  </a:solidFill>
                  <a:latin typeface="Fira Sans"/>
                  <a:ea typeface="Fira Sans"/>
                  <a:cs typeface="Fira Sans"/>
                  <a:sym typeface="Fira Sans"/>
                </a:rPr>
                <a:t>Электрические импульсы после смерти не просто "затухают". </a:t>
              </a:r>
            </a:p>
            <a:p>
              <a:pPr lvl="0"/>
              <a:r>
                <a:rPr lang="ru-RU" dirty="0">
                  <a:solidFill>
                    <a:srgbClr val="FFFFFF"/>
                  </a:solidFill>
                  <a:latin typeface="Fira Sans"/>
                  <a:ea typeface="Fira Sans"/>
                  <a:cs typeface="Fira Sans"/>
                  <a:sym typeface="Fira Sans"/>
                </a:rPr>
                <a:t>Их финал - сложный каскад событий: от "</a:t>
              </a:r>
              <a:r>
                <a:rPr lang="ru-RU" dirty="0" err="1">
                  <a:solidFill>
                    <a:srgbClr val="FFFFFF"/>
                  </a:solidFill>
                  <a:latin typeface="Fira Sans"/>
                  <a:ea typeface="Fira Sans"/>
                  <a:cs typeface="Fira Sans"/>
                  <a:sym typeface="Fira Sans"/>
                </a:rPr>
                <a:t>глутаматного</a:t>
              </a:r>
              <a:r>
                <a:rPr lang="ru-RU" dirty="0">
                  <a:solidFill>
                    <a:srgbClr val="FFFFFF"/>
                  </a:solidFill>
                  <a:latin typeface="Fira Sans"/>
                  <a:ea typeface="Fira Sans"/>
                  <a:cs typeface="Fira Sans"/>
                  <a:sym typeface="Fira Sans"/>
                </a:rPr>
                <a:t> шторма" до "терминальной волны".</a:t>
              </a:r>
            </a:p>
          </p:txBody>
        </p:sp>
      </p:grp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5482DDFC-2D07-407E-BD22-269E1BAF1FDB}"/>
              </a:ext>
            </a:extLst>
          </p:cNvPr>
          <p:cNvGrpSpPr/>
          <p:nvPr/>
        </p:nvGrpSpPr>
        <p:grpSpPr>
          <a:xfrm>
            <a:off x="1775520" y="3183277"/>
            <a:ext cx="9217024" cy="646331"/>
            <a:chOff x="479376" y="3248304"/>
            <a:chExt cx="9217024" cy="646331"/>
          </a:xfrm>
        </p:grpSpPr>
        <p:sp>
          <p:nvSpPr>
            <p:cNvPr id="15" name="Google Shape;158;p12">
              <a:extLst>
                <a:ext uri="{FF2B5EF4-FFF2-40B4-BE49-F238E27FC236}">
                  <a16:creationId xmlns:a16="http://schemas.microsoft.com/office/drawing/2014/main" id="{4D8E2208-BE8A-41A1-A3DB-27A71D089EA2}"/>
                </a:ext>
              </a:extLst>
            </p:cNvPr>
            <p:cNvSpPr txBox="1"/>
            <p:nvPr/>
          </p:nvSpPr>
          <p:spPr>
            <a:xfrm>
              <a:off x="479376" y="3258467"/>
              <a:ext cx="641141" cy="626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lvl="0">
                <a:lnSpc>
                  <a:spcPct val="113000"/>
                </a:lnSpc>
              </a:pPr>
              <a:r>
                <a:rPr lang="ru-RU" sz="3600" b="1" dirty="0">
                  <a:solidFill>
                    <a:srgbClr val="F5641D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ira Sans"/>
                  <a:ea typeface="Fira Sans"/>
                  <a:cs typeface="Fira Sans"/>
                  <a:sym typeface="Fira Sans"/>
                </a:rPr>
                <a:t>02</a:t>
              </a:r>
              <a:endPara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id="{E9990DFD-6D84-4A73-8A31-6EF5F2FDBB3A}"/>
                </a:ext>
              </a:extLst>
            </p:cNvPr>
            <p:cNvSpPr/>
            <p:nvPr/>
          </p:nvSpPr>
          <p:spPr>
            <a:xfrm>
              <a:off x="1116012" y="3248304"/>
              <a:ext cx="858038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ru-RU" dirty="0">
                  <a:solidFill>
                    <a:srgbClr val="FFFFFF"/>
                  </a:solidFill>
                  <a:latin typeface="Fira Sans"/>
                  <a:ea typeface="Fira Sans"/>
                  <a:cs typeface="Fira Sans"/>
                  <a:sym typeface="Fira Sans"/>
                </a:rPr>
                <a:t>Кратковременные всплески высокой мозговой активности могут объяснять феномен </a:t>
              </a:r>
              <a:r>
                <a:rPr lang="ru-RU" dirty="0" err="1">
                  <a:solidFill>
                    <a:srgbClr val="FFFFFF"/>
                  </a:solidFill>
                  <a:latin typeface="Fira Sans"/>
                  <a:ea typeface="Fira Sans"/>
                  <a:cs typeface="Fira Sans"/>
                  <a:sym typeface="Fira Sans"/>
                </a:rPr>
                <a:t>околосмертных</a:t>
              </a:r>
              <a:r>
                <a:rPr lang="ru-RU" dirty="0">
                  <a:solidFill>
                    <a:srgbClr val="FFFFFF"/>
                  </a:solidFill>
                  <a:latin typeface="Fira Sans"/>
                  <a:ea typeface="Fira Sans"/>
                  <a:cs typeface="Fira Sans"/>
                  <a:sym typeface="Fira Sans"/>
                </a:rPr>
                <a:t> переживаний.</a:t>
              </a:r>
            </a:p>
          </p:txBody>
        </p:sp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A800407-1118-4CFB-B814-BA98E7B1C383}"/>
              </a:ext>
            </a:extLst>
          </p:cNvPr>
          <p:cNvGrpSpPr/>
          <p:nvPr/>
        </p:nvGrpSpPr>
        <p:grpSpPr>
          <a:xfrm>
            <a:off x="1775520" y="4316739"/>
            <a:ext cx="9217024" cy="646331"/>
            <a:chOff x="479376" y="4517344"/>
            <a:chExt cx="9217024" cy="646331"/>
          </a:xfrm>
        </p:grpSpPr>
        <p:sp>
          <p:nvSpPr>
            <p:cNvPr id="17" name="Google Shape;158;p12">
              <a:extLst>
                <a:ext uri="{FF2B5EF4-FFF2-40B4-BE49-F238E27FC236}">
                  <a16:creationId xmlns:a16="http://schemas.microsoft.com/office/drawing/2014/main" id="{EE26A54C-3C10-4F9D-9E7D-2F76F0C350FD}"/>
                </a:ext>
              </a:extLst>
            </p:cNvPr>
            <p:cNvSpPr txBox="1"/>
            <p:nvPr/>
          </p:nvSpPr>
          <p:spPr>
            <a:xfrm>
              <a:off x="479376" y="4527507"/>
              <a:ext cx="641141" cy="626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lvl="0">
                <a:lnSpc>
                  <a:spcPct val="113000"/>
                </a:lnSpc>
              </a:pPr>
              <a:r>
                <a:rPr lang="ru-RU" sz="3600" b="1" dirty="0">
                  <a:solidFill>
                    <a:srgbClr val="F5641D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ira Sans"/>
                  <a:ea typeface="Fira Sans"/>
                  <a:cs typeface="Fira Sans"/>
                  <a:sym typeface="Fira Sans"/>
                </a:rPr>
                <a:t>03</a:t>
              </a:r>
              <a:endPara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2521797B-7DEE-4096-8579-D2E04D08F243}"/>
                </a:ext>
              </a:extLst>
            </p:cNvPr>
            <p:cNvSpPr/>
            <p:nvPr/>
          </p:nvSpPr>
          <p:spPr>
            <a:xfrm>
              <a:off x="1116012" y="4517344"/>
              <a:ext cx="858038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ru-RU" dirty="0">
                  <a:solidFill>
                    <a:srgbClr val="FFFFFF"/>
                  </a:solidFill>
                  <a:latin typeface="Fira Sans"/>
                  <a:ea typeface="Fira Sans"/>
                  <a:cs typeface="Fira Sans"/>
                  <a:sym typeface="Fira Sans"/>
                </a:rPr>
                <a:t>Смерть мозга - это процесс, а не моментальное событие, и его границы постоянно пересматриваются наукой.</a:t>
              </a:r>
            </a:p>
          </p:txBody>
        </p:sp>
      </p:grp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0F42B903-9D37-49F2-9351-83F6E6FDE327}"/>
              </a:ext>
            </a:extLst>
          </p:cNvPr>
          <p:cNvGrpSpPr/>
          <p:nvPr/>
        </p:nvGrpSpPr>
        <p:grpSpPr>
          <a:xfrm>
            <a:off x="1744589" y="5450202"/>
            <a:ext cx="9217024" cy="646331"/>
            <a:chOff x="448445" y="5622044"/>
            <a:chExt cx="9217024" cy="646331"/>
          </a:xfrm>
        </p:grpSpPr>
        <p:sp>
          <p:nvSpPr>
            <p:cNvPr id="19" name="Google Shape;158;p12">
              <a:extLst>
                <a:ext uri="{FF2B5EF4-FFF2-40B4-BE49-F238E27FC236}">
                  <a16:creationId xmlns:a16="http://schemas.microsoft.com/office/drawing/2014/main" id="{97D9E643-EAB0-41C5-975E-792BC788AFFB}"/>
                </a:ext>
              </a:extLst>
            </p:cNvPr>
            <p:cNvSpPr txBox="1"/>
            <p:nvPr/>
          </p:nvSpPr>
          <p:spPr>
            <a:xfrm>
              <a:off x="448445" y="5632207"/>
              <a:ext cx="641141" cy="626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lvl="0">
                <a:lnSpc>
                  <a:spcPct val="113000"/>
                </a:lnSpc>
              </a:pPr>
              <a:r>
                <a:rPr lang="ru-RU" sz="3600" b="1" dirty="0">
                  <a:solidFill>
                    <a:srgbClr val="F5641D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ira Sans"/>
                  <a:ea typeface="Fira Sans"/>
                  <a:cs typeface="Fira Sans"/>
                  <a:sym typeface="Fira Sans"/>
                </a:rPr>
                <a:t>04</a:t>
              </a:r>
              <a:endPara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38BAD050-D7E1-422E-8379-2CF205D891F5}"/>
                </a:ext>
              </a:extLst>
            </p:cNvPr>
            <p:cNvSpPr/>
            <p:nvPr/>
          </p:nvSpPr>
          <p:spPr>
            <a:xfrm>
              <a:off x="1085081" y="5622044"/>
              <a:ext cx="858038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ru-RU" dirty="0">
                  <a:solidFill>
                    <a:srgbClr val="FFFFFF"/>
                  </a:solidFill>
                  <a:latin typeface="Fira Sans"/>
                  <a:ea typeface="Fira Sans"/>
                  <a:cs typeface="Fira Sans"/>
                  <a:sym typeface="Fira Sans"/>
                </a:rPr>
                <a:t>Изучение последних импульсов мозга не дает ответа о существовании души, но рисует ясную и удивительную картину конца биологической жизни.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334748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A7D238D-3371-40A5-9493-1E16EFF272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085474" y="-2666999"/>
            <a:ext cx="8021053" cy="12192002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D5ED9B0-0F5B-44A3-8E4D-5FFA5D695A5A}"/>
              </a:ext>
            </a:extLst>
          </p:cNvPr>
          <p:cNvSpPr/>
          <p:nvPr/>
        </p:nvSpPr>
        <p:spPr>
          <a:xfrm>
            <a:off x="0" y="-581525"/>
            <a:ext cx="12192000" cy="8021054"/>
          </a:xfrm>
          <a:prstGeom prst="rect">
            <a:avLst/>
          </a:prstGeom>
          <a:solidFill>
            <a:schemeClr val="tx1">
              <a:lumMod val="85000"/>
              <a:lumOff val="15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Google Shape;108;p9">
            <a:extLst>
              <a:ext uri="{FF2B5EF4-FFF2-40B4-BE49-F238E27FC236}">
                <a16:creationId xmlns:a16="http://schemas.microsoft.com/office/drawing/2014/main" id="{3A13E2A1-9F5E-4587-81CA-B99222D60694}"/>
              </a:ext>
            </a:extLst>
          </p:cNvPr>
          <p:cNvSpPr txBox="1"/>
          <p:nvPr/>
        </p:nvSpPr>
        <p:spPr>
          <a:xfrm>
            <a:off x="323520" y="4725144"/>
            <a:ext cx="11544960" cy="939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 algn="ctr">
              <a:lnSpc>
                <a:spcPct val="113001"/>
              </a:lnSpc>
            </a:pPr>
            <a:r>
              <a:rPr lang="ru-RU" sz="5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Prime"/>
                <a:ea typeface="Courier Prime"/>
                <a:cs typeface="Courier Prime"/>
                <a:sym typeface="Courier Prime"/>
              </a:rPr>
              <a:t>СПАСИБО ЗА ВНИМАНИЕ!</a:t>
            </a:r>
            <a:endParaRPr sz="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451436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922</Words>
  <Application>Microsoft Office PowerPoint</Application>
  <PresentationFormat>Широкоэкранный</PresentationFormat>
  <Paragraphs>113</Paragraphs>
  <Slides>12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Arial</vt:lpstr>
      <vt:lpstr>Calibri</vt:lpstr>
      <vt:lpstr>Calibri Light</vt:lpstr>
      <vt:lpstr>Courier Prime</vt:lpstr>
      <vt:lpstr>Fira Sans</vt:lpstr>
      <vt:lpstr>Segoe UI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Дом</dc:creator>
  <cp:lastModifiedBy>Дом</cp:lastModifiedBy>
  <cp:revision>20</cp:revision>
  <dcterms:created xsi:type="dcterms:W3CDTF">2025-11-20T17:33:37Z</dcterms:created>
  <dcterms:modified xsi:type="dcterms:W3CDTF">2025-11-20T20:08:26Z</dcterms:modified>
</cp:coreProperties>
</file>