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8" r:id="rId3"/>
    <p:sldId id="257" r:id="rId4"/>
    <p:sldId id="269" r:id="rId5"/>
    <p:sldId id="270" r:id="rId6"/>
    <p:sldId id="271" r:id="rId7"/>
    <p:sldId id="272" r:id="rId8"/>
    <p:sldId id="266" r:id="rId9"/>
    <p:sldId id="264" r:id="rId10"/>
    <p:sldId id="259" r:id="rId11"/>
    <p:sldId id="260" r:id="rId12"/>
    <p:sldId id="261" r:id="rId13"/>
    <p:sldId id="262" r:id="rId14"/>
    <p:sldId id="263" r:id="rId15"/>
    <p:sldId id="267" r:id="rId16"/>
    <p:sldId id="265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6709E-241A-48D6-8747-EFCC8855CD74}" type="datetimeFigureOut">
              <a:rPr lang="ru-RU" smtClean="0"/>
              <a:pPr/>
              <a:t>05.12.2018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DE572-C69E-491B-9C15-F235E437CB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6709E-241A-48D6-8747-EFCC8855CD74}" type="datetimeFigureOut">
              <a:rPr lang="ru-RU" smtClean="0"/>
              <a:pPr/>
              <a:t>05.12.2018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DE572-C69E-491B-9C15-F235E437CB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6709E-241A-48D6-8747-EFCC8855CD74}" type="datetimeFigureOut">
              <a:rPr lang="ru-RU" smtClean="0"/>
              <a:pPr/>
              <a:t>05.12.2018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DE572-C69E-491B-9C15-F235E437CB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6709E-241A-48D6-8747-EFCC8855CD74}" type="datetimeFigureOut">
              <a:rPr lang="ru-RU" smtClean="0"/>
              <a:pPr/>
              <a:t>05.12.2018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DE572-C69E-491B-9C15-F235E437CB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6709E-241A-48D6-8747-EFCC8855CD74}" type="datetimeFigureOut">
              <a:rPr lang="ru-RU" smtClean="0"/>
              <a:pPr/>
              <a:t>05.12.2018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DE572-C69E-491B-9C15-F235E437CB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6709E-241A-48D6-8747-EFCC8855CD74}" type="datetimeFigureOut">
              <a:rPr lang="ru-RU" smtClean="0"/>
              <a:pPr/>
              <a:t>05.12.2018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DE572-C69E-491B-9C15-F235E437CB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6709E-241A-48D6-8747-EFCC8855CD74}" type="datetimeFigureOut">
              <a:rPr lang="ru-RU" smtClean="0"/>
              <a:pPr/>
              <a:t>05.12.2018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DE572-C69E-491B-9C15-F235E437CB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6709E-241A-48D6-8747-EFCC8855CD74}" type="datetimeFigureOut">
              <a:rPr lang="ru-RU" smtClean="0"/>
              <a:pPr/>
              <a:t>05.12.2018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DE572-C69E-491B-9C15-F235E437CB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6709E-241A-48D6-8747-EFCC8855CD74}" type="datetimeFigureOut">
              <a:rPr lang="ru-RU" smtClean="0"/>
              <a:pPr/>
              <a:t>05.12.2018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01DE572-C69E-491B-9C15-F235E437CB9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6709E-241A-48D6-8747-EFCC8855CD74}" type="datetimeFigureOut">
              <a:rPr lang="ru-RU" smtClean="0"/>
              <a:pPr/>
              <a:t>05.12.2018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DE572-C69E-491B-9C15-F235E437CB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6709E-241A-48D6-8747-EFCC8855CD74}" type="datetimeFigureOut">
              <a:rPr lang="ru-RU" smtClean="0"/>
              <a:pPr/>
              <a:t>05.12.2018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DE572-C69E-491B-9C15-F235E437CB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996709E-241A-48D6-8747-EFCC8855CD74}" type="datetimeFigureOut">
              <a:rPr lang="ru-RU" smtClean="0"/>
              <a:pPr/>
              <a:t>05.12.2018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01DE572-C69E-491B-9C15-F235E437CB97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newsflash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4%D0%B5%D0%B2%D0%BE%D0%BD%D1%81%D0%BA%D0%B8%D0%B9_%D0%BF%D0%B5%D1%80%D0%B8%D0%BE%D0%B4" TargetMode="External"/><Relationship Id="rId3" Type="http://schemas.openxmlformats.org/officeDocument/2006/relationships/hyperlink" Target="https://ru.wikipedia.org/wiki/%D0%91%D0%B0%D1%88%D0%BA%D0%BE%D1%80%D1%82%D0%BE%D1%81%D1%82%D0%B0%D0%BD" TargetMode="External"/><Relationship Id="rId7" Type="http://schemas.openxmlformats.org/officeDocument/2006/relationships/image" Target="../media/image12.jpeg"/><Relationship Id="rId2" Type="http://schemas.openxmlformats.org/officeDocument/2006/relationships/hyperlink" Target="https://ru.wikipedia.org/wiki/%D0%91%D0%B8%D0%B6%D0%B1%D1%83%D0%BB%D1%8F%D0%BA%D1%81%D0%BA%D0%B8%D0%B9_%D1%80%D0%B0%D0%B9%D0%BE%D0%BD_%D0%91%D0%B0%D1%88%D0%BA%D0%BE%D1%80%D1%82%D0%BE%D1%81%D1%82%D0%B0%D0%BD%D0%B0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ru.wikipedia.org/wiki/%D0%9F%D1%80%D0%B8%D1%8E%D1%82%D0%BE%D0%B2%D0%BE_(%D0%91%D0%B0%D1%88%D0%BA%D0%BE%D1%80%D1%82%D0%BE%D1%81%D1%82%D0%B0%D0%BD)" TargetMode="External"/><Relationship Id="rId5" Type="http://schemas.openxmlformats.org/officeDocument/2006/relationships/hyperlink" Target="https://ru.wikipedia.org/wiki/1953_%D0%B3%D0%BE%D0%B4" TargetMode="External"/><Relationship Id="rId4" Type="http://schemas.openxmlformats.org/officeDocument/2006/relationships/hyperlink" Target="https://ru.wikipedia.org/wiki/%D0%92%D0%BE%D0%BB%D0%B3%D0%BE-%D0%A3%D1%80%D0%B0%D0%BB%D1%8C%D1%81%D0%BA%D0%B0%D1%8F_%D0%BD%D0%B5%D1%84%D1%82%D0%B5%D0%B3%D0%B0%D0%B7%D0%BE%D0%BD%D0%BE%D1%81%D0%BD%D0%B0%D1%8F_%D0%BF%D1%80%D0%BE%D0%B2%D0%B8%D0%BD%D1%86%D0%B8%D1%8F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4%D0%B5%D0%B2%D0%BE%D0%BD%D1%81%D0%BA%D0%B8%D0%B9_%D0%BF%D0%B5%D1%80%D0%B8%D0%BE%D0%B4" TargetMode="External"/><Relationship Id="rId3" Type="http://schemas.openxmlformats.org/officeDocument/2006/relationships/hyperlink" Target="https://ru.wikipedia.org/wiki/%D0%91%D0%B0%D1%88%D0%BA%D0%BE%D1%80%D1%82%D0%BE%D1%81%D1%82%D0%B0%D0%BD" TargetMode="External"/><Relationship Id="rId7" Type="http://schemas.openxmlformats.org/officeDocument/2006/relationships/hyperlink" Target="https://ru.wikipedia.org/wiki/%D0%9F%D0%B5%D1%81%D1%87%D0%B0%D0%BD%D0%B8%D0%BA" TargetMode="External"/><Relationship Id="rId12" Type="http://schemas.openxmlformats.org/officeDocument/2006/relationships/hyperlink" Target="https://ru.wikipedia.org/wiki/2004_%D0%B3%D0%BE%D0%B4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ru.wikipedia.org/wiki/1937_%D0%B3%D0%BE%D0%B4" TargetMode="External"/><Relationship Id="rId11" Type="http://schemas.openxmlformats.org/officeDocument/2006/relationships/hyperlink" Target="https://ru.wikipedia.org/wiki/%D0%9D%D0%B5%D1%84%D1%82%D1%8F%D0%BD%D0%B0%D1%8F_%D1%81%D0%BA%D0%B2%D0%B0%D0%B6%D0%B8%D0%BD%D0%B0" TargetMode="External"/><Relationship Id="rId5" Type="http://schemas.openxmlformats.org/officeDocument/2006/relationships/hyperlink" Target="https://ru.wikipedia.org/wiki/%D0%92%D0%BE%D0%BB%D0%B3%D0%BE-%D0%A3%D1%80%D0%B0%D0%BB%D1%8C%D1%81%D0%BA%D0%B0%D1%8F_%D0%BD%D0%B5%D1%84%D1%82%D0%B5%D0%B3%D0%B0%D0%B7%D0%BE%D0%BD%D0%BE%D1%81%D0%BD%D0%B0%D1%8F_%D0%BF%D1%80%D0%BE%D0%B2%D0%B8%D0%BD%D1%86%D0%B8%D1%8F" TargetMode="External"/><Relationship Id="rId10" Type="http://schemas.openxmlformats.org/officeDocument/2006/relationships/hyperlink" Target="https://ru.wikipedia.org/wiki/1944_%D0%B3%D0%BE%D0%B4" TargetMode="External"/><Relationship Id="rId4" Type="http://schemas.openxmlformats.org/officeDocument/2006/relationships/hyperlink" Target="https://ru.wikipedia.org/wiki/%D0%A2%D1%83%D0%B9%D0%BC%D0%B0%D0%B7%D1%8B" TargetMode="External"/><Relationship Id="rId9" Type="http://schemas.openxmlformats.org/officeDocument/2006/relationships/hyperlink" Target="https://ru.wikipedia.org/wiki/%D0%9A%D0%B0%D0%BC%D0%B5%D0%BD%D0%BD%D0%BE%D1%83%D0%B3%D0%BE%D0%BB%D1%8C%D0%BD%D1%8B%D0%B9_%D0%BF%D0%B5%D1%80%D0%B8%D0%BE%D0%B4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2%D0%BE%D0%BB%D0%B3%D0%BE-%D0%A3%D1%80%D0%B0%D0%BB%D1%8C%D1%81%D0%BA%D0%B0%D1%8F_%D0%BD%D0%B5%D1%84%D1%82%D0%B5%D0%B3%D0%B0%D0%B7%D0%BE%D0%BD%D0%BE%D1%81%D0%BD%D0%B0%D1%8F_%D0%BF%D1%80%D0%BE%D0%B2%D0%B8%D0%BD%D1%86%D0%B8%D1%8F" TargetMode="External"/><Relationship Id="rId7" Type="http://schemas.openxmlformats.org/officeDocument/2006/relationships/image" Target="../media/image15.gif"/><Relationship Id="rId2" Type="http://schemas.openxmlformats.org/officeDocument/2006/relationships/hyperlink" Target="https://ru.wikipedia.org/wiki/%D0%91%D0%B0%D1%88%D0%BA%D0%BE%D1%80%D1%82%D0%BE%D1%81%D1%82%D0%B0%D0%BD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ru.wikipedia.org/wiki/%D0%A3%D0%B4%D0%BC%D1%83%D1%80%D1%82%D0%B8%D1%8F" TargetMode="External"/><Relationship Id="rId5" Type="http://schemas.openxmlformats.org/officeDocument/2006/relationships/hyperlink" Target="https://ru.wikipedia.org/wiki/%D0%94%D1%8E%D1%80%D1%82%D1%8E%D0%BB%D0%B8%D0%BD%D1%81%D0%BA%D0%B8%D0%B9_%D1%80%D0%B0%D0%B9%D0%BE%D0%BD_%D0%91%D0%B0%D1%88%D0%BA%D0%BE%D1%80%D1%82%D0%BE%D1%81%D1%82%D0%B0%D0%BD%D0%B0" TargetMode="External"/><Relationship Id="rId4" Type="http://schemas.openxmlformats.org/officeDocument/2006/relationships/hyperlink" Target="https://ru.wikipedia.org/wiki/%D0%9A%D1%80%D0%B0%D1%81%D0%BD%D0%BE%D0%BA%D0%B0%D0%BC%D1%81%D0%BA%D0%B8%D0%B9_%D1%80%D0%B0%D0%B9%D0%BE%D0%BD_%D0%91%D0%B0%D1%88%D0%BA%D0%BE%D1%80%D1%82%D0%BE%D1%81%D1%82%D0%B0%D0%BD%D0%B0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59632" y="1772816"/>
            <a:ext cx="669674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reflection blurRad="6350" stA="55000" endA="300" endPos="45500" dir="5400000" sy="-100000" algn="bl" rotWithShape="0"/>
                </a:effectLst>
              </a:rPr>
              <a:t>Нефтегазовые ресурсы России</a:t>
            </a:r>
            <a:endParaRPr lang="ru-RU" sz="5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reflection blurRad="6350" stA="55000" endA="300" endPos="45500" dir="5400000" sy="-100000" algn="bl" rotWithShape="0"/>
              </a:effectLst>
            </a:endParaRPr>
          </a:p>
        </p:txBody>
      </p:sp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prns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2564904"/>
            <a:ext cx="5990663" cy="37718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0" y="0"/>
            <a:ext cx="9144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rgbClr val="C00000"/>
                </a:solidFill>
              </a:rPr>
              <a:t>	</a:t>
            </a:r>
          </a:p>
          <a:p>
            <a:pPr algn="just"/>
            <a:endParaRPr lang="ru-RU" sz="1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Нефтегазовые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ресурсы – это национальное богатство страны.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Основная проблема будущего – это не наличие запасов, а возможность их мобилизации. Инновационные технологии в нефтяной промышленности создают условия для рационального использования минерально-сырьевой базы, сохранения окружающей среды и увеличения доходов консолидированного бюджета.  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	Российская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Федерация обладает одними из самых крупных запасов нефти и газа в мире. Более 34% запасов природного газа и около 13% мировых разведанных запасов нефти находится на территории России. </a:t>
            </a:r>
          </a:p>
        </p:txBody>
      </p:sp>
    </p:spTree>
  </p:cSld>
  <p:clrMapOvr>
    <a:masterClrMapping/>
  </p:clrMapOvr>
  <p:transition advClick="0" advTm="20000">
    <p:push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8460432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/>
              <a:t>	</a:t>
            </a:r>
            <a:r>
              <a:rPr lang="ru-RU" sz="1600" b="1" dirty="0" smtClean="0"/>
              <a:t>Нефтяная </a:t>
            </a:r>
            <a:r>
              <a:rPr lang="ru-RU" sz="1600" b="1" dirty="0"/>
              <a:t>промышленность</a:t>
            </a:r>
            <a:r>
              <a:rPr lang="ru-RU" sz="1600" dirty="0"/>
              <a:t> занимается добычей и транспортировкой нефти, а также добычей попутного газа. Россия располагает довольно большими разведанными запасами нефти (около 8% общемировых — шестое место в мире</a:t>
            </a:r>
            <a:r>
              <a:rPr lang="ru-RU" sz="1600" dirty="0" smtClean="0"/>
              <a:t>).</a:t>
            </a:r>
          </a:p>
          <a:p>
            <a:pPr algn="just"/>
            <a:r>
              <a:rPr lang="ru-RU" sz="1600" dirty="0" smtClean="0"/>
              <a:t>Более всего изучены и освоены ресурсы Волго-Уральской нефтегазоносной провинции. Здесь находятся крупные месторождения: </a:t>
            </a:r>
            <a:r>
              <a:rPr lang="ru-RU" sz="1600" dirty="0" err="1" smtClean="0"/>
              <a:t>Ромашкинское</a:t>
            </a:r>
            <a:r>
              <a:rPr lang="ru-RU" sz="1600" dirty="0" smtClean="0"/>
              <a:t> — в Татарии, </a:t>
            </a:r>
            <a:r>
              <a:rPr lang="ru-RU" sz="1600" dirty="0" err="1" smtClean="0"/>
              <a:t>Шкаповское</a:t>
            </a:r>
            <a:r>
              <a:rPr lang="ru-RU" sz="1600" dirty="0" smtClean="0"/>
              <a:t> и </a:t>
            </a:r>
            <a:r>
              <a:rPr lang="ru-RU" sz="1600" dirty="0" err="1" smtClean="0"/>
              <a:t>Туймазинское</a:t>
            </a:r>
            <a:r>
              <a:rPr lang="ru-RU" sz="1600" dirty="0" smtClean="0"/>
              <a:t> — в Башкирии, </a:t>
            </a:r>
            <a:r>
              <a:rPr lang="ru-RU" sz="1600" dirty="0" err="1" smtClean="0"/>
              <a:t>Мухановское</a:t>
            </a:r>
            <a:r>
              <a:rPr lang="ru-RU" sz="1600" dirty="0" smtClean="0"/>
              <a:t> — в Самарской обл. и др.</a:t>
            </a:r>
          </a:p>
          <a:p>
            <a:pPr algn="just"/>
            <a:r>
              <a:rPr lang="ru-RU" sz="1600" b="1" dirty="0" smtClean="0"/>
              <a:t>	Основные ресурсы нефти</a:t>
            </a:r>
            <a:r>
              <a:rPr lang="ru-RU" sz="1600" dirty="0"/>
              <a:t> сосредоточены в </a:t>
            </a:r>
            <a:r>
              <a:rPr lang="ru-RU" sz="1600" dirty="0" err="1"/>
              <a:t>Западно-Сибирской</a:t>
            </a:r>
            <a:r>
              <a:rPr lang="ru-RU" sz="1600" dirty="0"/>
              <a:t> нефтегазоносной провинции. С 1960 г. здесь оконтурены </a:t>
            </a:r>
            <a:r>
              <a:rPr lang="ru-RU" sz="1600" dirty="0" err="1"/>
              <a:t>Шаимский</a:t>
            </a:r>
            <a:r>
              <a:rPr lang="ru-RU" sz="1600" dirty="0"/>
              <a:t>, </a:t>
            </a:r>
            <a:r>
              <a:rPr lang="ru-RU" sz="1600" dirty="0" err="1"/>
              <a:t>Сургутский</a:t>
            </a:r>
            <a:r>
              <a:rPr lang="ru-RU" sz="1600" dirty="0"/>
              <a:t> и </a:t>
            </a:r>
            <a:r>
              <a:rPr lang="ru-RU" sz="1600" dirty="0" err="1"/>
              <a:t>Нижневартовский</a:t>
            </a:r>
            <a:r>
              <a:rPr lang="ru-RU" sz="1600" dirty="0"/>
              <a:t> нефтяные районы, где находятся такие крупные месторождения, как </a:t>
            </a:r>
            <a:r>
              <a:rPr lang="ru-RU" sz="1600" dirty="0" err="1"/>
              <a:t>Самотлорское</a:t>
            </a:r>
            <a:r>
              <a:rPr lang="ru-RU" sz="1600" dirty="0"/>
              <a:t>, </a:t>
            </a:r>
            <a:r>
              <a:rPr lang="ru-RU" sz="1600" dirty="0" err="1"/>
              <a:t>Усть-Балыкское</a:t>
            </a:r>
            <a:r>
              <a:rPr lang="ru-RU" sz="1600" dirty="0"/>
              <a:t>, </a:t>
            </a:r>
            <a:r>
              <a:rPr lang="ru-RU" sz="1600" dirty="0" err="1"/>
              <a:t>Мегионское</a:t>
            </a:r>
            <a:r>
              <a:rPr lang="ru-RU" sz="1600" dirty="0"/>
              <a:t>, Юганское, Холмогорское, </a:t>
            </a:r>
            <a:r>
              <a:rPr lang="ru-RU" sz="1600" dirty="0" err="1"/>
              <a:t>Варьегонское</a:t>
            </a:r>
            <a:r>
              <a:rPr lang="ru-RU" sz="1600" dirty="0"/>
              <a:t> и др.</a:t>
            </a:r>
          </a:p>
          <a:p>
            <a:r>
              <a:rPr lang="ru-RU" sz="1600" dirty="0" smtClean="0"/>
              <a:t/>
            </a:r>
            <a:br>
              <a:rPr lang="ru-RU" sz="1600" dirty="0" smtClean="0"/>
            </a:br>
            <a:endParaRPr lang="ru-RU" dirty="0"/>
          </a:p>
        </p:txBody>
      </p:sp>
      <p:pic>
        <p:nvPicPr>
          <p:cNvPr id="3" name="Рисунок 2" descr="1087129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09592" y="2852936"/>
            <a:ext cx="4326904" cy="2952328"/>
          </a:xfrm>
          <a:prstGeom prst="rect">
            <a:avLst/>
          </a:prstGeom>
        </p:spPr>
      </p:pic>
      <p:pic>
        <p:nvPicPr>
          <p:cNvPr id="4" name="Рисунок 3" descr="423767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3645024"/>
            <a:ext cx="4214016" cy="2808312"/>
          </a:xfrm>
          <a:prstGeom prst="rect">
            <a:avLst/>
          </a:prstGeom>
        </p:spPr>
      </p:pic>
    </p:spTree>
  </p:cSld>
  <p:clrMapOvr>
    <a:masterClrMapping/>
  </p:clrMapOvr>
  <p:transition advClick="0" advTm="30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332656"/>
            <a:ext cx="82809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Шельф </a:t>
            </a:r>
            <a:r>
              <a:rPr lang="ru-RU" dirty="0" smtClean="0"/>
              <a:t>арктических морей. </a:t>
            </a:r>
            <a:endParaRPr lang="ru-RU" dirty="0" smtClean="0"/>
          </a:p>
          <a:p>
            <a:r>
              <a:rPr lang="ru-RU" dirty="0" smtClean="0"/>
              <a:t>Среди </a:t>
            </a:r>
            <a:r>
              <a:rPr lang="ru-RU" dirty="0" smtClean="0"/>
              <a:t>арктических морей Баренцево и Карское отличаются наиболее высоким уровнем геолого-геофизической изученности, на 16 площадях в Баренцевом и четырех в Карском море проведено поисковое или параметрическое бурение, открыто 10 газовых, газоконденсатных и газонефтяных месторождений. </a:t>
            </a:r>
            <a:endParaRPr lang="ru-RU" dirty="0"/>
          </a:p>
        </p:txBody>
      </p:sp>
      <p:pic>
        <p:nvPicPr>
          <p:cNvPr id="3" name="Рисунок 2" descr="1445098885_ssha-otkazalis-sdavat-v-arendu-uchastki-na-arkticheskom-shelf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2204864"/>
            <a:ext cx="6336704" cy="4220245"/>
          </a:xfrm>
          <a:prstGeom prst="rect">
            <a:avLst/>
          </a:prstGeom>
        </p:spPr>
      </p:pic>
    </p:spTree>
  </p:cSld>
  <p:clrMapOvr>
    <a:masterClrMapping/>
  </p:clrMapOvr>
  <p:transition advClick="0" advTm="10000">
    <p:cover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96448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/>
              <a:t>Шельф о. Сахалин является наиболее изученным на </a:t>
            </a:r>
            <a:r>
              <a:rPr lang="ru-RU" sz="1600" dirty="0" err="1" smtClean="0"/>
              <a:t>нефтегазоносность</a:t>
            </a:r>
            <a:r>
              <a:rPr lang="ru-RU" sz="1600" dirty="0" smtClean="0"/>
              <a:t> районом дальневосточных морей. На его северо-восточном участке к настоящему времени создана солидная сырьевая база нефтегазодобывающей промышленности за счет выявления и разведки </a:t>
            </a:r>
            <a:r>
              <a:rPr lang="ru-RU" sz="1600" dirty="0" err="1" smtClean="0"/>
              <a:t>Лунского</a:t>
            </a:r>
            <a:r>
              <a:rPr lang="ru-RU" sz="1600" dirty="0" smtClean="0"/>
              <a:t> газоконденсатного и </a:t>
            </a:r>
            <a:r>
              <a:rPr lang="ru-RU" sz="1600" dirty="0" err="1" smtClean="0"/>
              <a:t>Пильтун-Астохского</a:t>
            </a:r>
            <a:r>
              <a:rPr lang="ru-RU" sz="1600" dirty="0" smtClean="0"/>
              <a:t> газонефтяного месторождений. В бассейне выявлено около 60 месторождений нефти и газа. Большинство месторождений, в том числе все крупные и средние, сосредоточены в северо-восточной части острова и на смежном шельфе и сгруппированы в отчетливые зоны </a:t>
            </a:r>
            <a:r>
              <a:rPr lang="ru-RU" sz="1600" dirty="0" err="1" smtClean="0"/>
              <a:t>нефтегазонакопления</a:t>
            </a:r>
            <a:r>
              <a:rPr lang="ru-RU" sz="1600" dirty="0" smtClean="0"/>
              <a:t>, соответствующие антиклинальным зонам. </a:t>
            </a:r>
            <a:r>
              <a:rPr lang="ru-RU" sz="1600" dirty="0" err="1" smtClean="0"/>
              <a:t>Нефтегазоносность</a:t>
            </a:r>
            <a:r>
              <a:rPr lang="ru-RU" sz="1600" dirty="0" smtClean="0"/>
              <a:t> связана с </a:t>
            </a:r>
            <a:r>
              <a:rPr lang="ru-RU" sz="1600" dirty="0" err="1" smtClean="0"/>
              <a:t>нутовско-окобыкайским</a:t>
            </a:r>
            <a:r>
              <a:rPr lang="ru-RU" sz="1600" dirty="0" smtClean="0"/>
              <a:t>, </a:t>
            </a:r>
            <a:r>
              <a:rPr lang="ru-RU" sz="1600" dirty="0" err="1" smtClean="0"/>
              <a:t>дагинско-уйнинским</a:t>
            </a:r>
            <a:r>
              <a:rPr lang="ru-RU" sz="1600" dirty="0" smtClean="0"/>
              <a:t> и в очень малой степени с </a:t>
            </a:r>
            <a:r>
              <a:rPr lang="ru-RU" sz="1600" dirty="0" err="1" smtClean="0"/>
              <a:t>даехуриинским</a:t>
            </a:r>
            <a:r>
              <a:rPr lang="ru-RU" sz="1600" dirty="0" smtClean="0"/>
              <a:t> горизонтами и ограничивается практически глубинами до 3 км</a:t>
            </a:r>
            <a:endParaRPr lang="ru-RU" sz="1600" dirty="0"/>
          </a:p>
        </p:txBody>
      </p:sp>
      <p:pic>
        <p:nvPicPr>
          <p:cNvPr id="3" name="Рисунок 2" descr="inx960x6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2657872"/>
            <a:ext cx="6300192" cy="4200128"/>
          </a:xfrm>
          <a:prstGeom prst="rect">
            <a:avLst/>
          </a:prstGeom>
        </p:spPr>
      </p:pic>
    </p:spTree>
  </p:cSld>
  <p:clrMapOvr>
    <a:masterClrMapping/>
  </p:clrMapOvr>
  <p:transition advClick="0" advTm="30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a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39951" y="2924944"/>
            <a:ext cx="5004049" cy="34525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0" y="0"/>
            <a:ext cx="8964488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	</a:t>
            </a:r>
            <a:r>
              <a:rPr lang="ru-RU" sz="1600" dirty="0" smtClean="0"/>
              <a:t>Шельф </a:t>
            </a:r>
            <a:r>
              <a:rPr lang="ru-RU" sz="1600" dirty="0" smtClean="0"/>
              <a:t>внутренних морей</a:t>
            </a:r>
            <a:r>
              <a:rPr lang="ru-RU" sz="1600" dirty="0" smtClean="0"/>
              <a:t>.</a:t>
            </a:r>
          </a:p>
          <a:p>
            <a:r>
              <a:rPr lang="ru-RU" sz="1600" dirty="0" smtClean="0"/>
              <a:t> </a:t>
            </a:r>
            <a:r>
              <a:rPr lang="ru-RU" sz="1600" dirty="0" smtClean="0"/>
              <a:t>Наибольший интерес представляет мелководный северный шельф Каспийского моря, где прослежено подводное продолжение Прикаспийской нефтегазоносной провинции. Основные перспективы связываются с </a:t>
            </a:r>
            <a:r>
              <a:rPr lang="ru-RU" sz="1600" dirty="0" err="1" smtClean="0"/>
              <a:t>подсолевыми</a:t>
            </a:r>
            <a:r>
              <a:rPr lang="ru-RU" sz="1600" dirty="0" smtClean="0"/>
              <a:t> отложениями, в которых по аналогии с сушей возможно открытие очень значительных месторождений нефти и газа. Но поиски и разведка этих месторождений связаны с трудностями, обусловленными большими (более 4 км) глубинами залегания продуктивных отложений, аномально высокими пластовыми давлениями и агрессивной средой (сероводородные газы). </a:t>
            </a:r>
            <a:r>
              <a:rPr lang="ru-RU" sz="1600" dirty="0" smtClean="0"/>
              <a:t>Кроме того, здесь находятся главные районы обитания осетровых рыб, и любые тяжелые геологоразведочные работы запрещаются или жестко ограничиваются. Запрет </a:t>
            </a:r>
            <a:r>
              <a:rPr lang="ru-RU" sz="1600" dirty="0" smtClean="0"/>
              <a:t>на </a:t>
            </a:r>
            <a:r>
              <a:rPr lang="ru-RU" sz="1600" dirty="0" err="1" smtClean="0"/>
              <a:t>нефтегазопоисковые</a:t>
            </a:r>
            <a:r>
              <a:rPr lang="ru-RU" sz="1600" dirty="0" smtClean="0"/>
              <a:t> работы введен в последние годы и в Азовском море. </a:t>
            </a:r>
            <a:endParaRPr lang="ru-RU" sz="1600" dirty="0" smtClean="0"/>
          </a:p>
          <a:p>
            <a:endParaRPr lang="ru-RU" sz="1600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2780928"/>
            <a:ext cx="435597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Доля ресурсов шельфа Балтийского моря в общероссийском балансе нефтегазовых ресурсов шельфа весьма скромна, представлена исключительно нефтью, но в условиях развитой инфраструктуры на побережье рентабельным здесь будет освоение даже мелких нефтяных месторождений. Нефтеносность связана со среднекембрийскими песчаниками, перспективность вышележащей части разреза изучена недостаточно. Шельфы морей России - это самый крупный </a:t>
            </a:r>
            <a:r>
              <a:rPr lang="ru-RU" sz="1600" dirty="0" err="1" smtClean="0"/>
              <a:t>нефтегазоперспективный</a:t>
            </a:r>
            <a:r>
              <a:rPr lang="ru-RU" sz="1600" dirty="0" smtClean="0"/>
              <a:t> объект государства. </a:t>
            </a:r>
            <a:endParaRPr lang="ru-RU" sz="1600" dirty="0"/>
          </a:p>
        </p:txBody>
      </p:sp>
    </p:spTree>
  </p:cSld>
  <p:clrMapOvr>
    <a:masterClrMapping/>
  </p:clrMapOvr>
  <p:transition advClick="0" advTm="50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E81E0B4BE940AC91208B47A0022CE794A9930106D91D4ED5F6BAFF021109AD8E_1600x9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1916832"/>
            <a:ext cx="7863858" cy="442342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66326" y="260648"/>
            <a:ext cx="83333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М</a:t>
            </a:r>
            <a:r>
              <a:rPr lang="ru-RU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орская</a:t>
            </a:r>
            <a:r>
              <a:rPr lang="ru-RU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 добыча нефти </a:t>
            </a:r>
            <a:endParaRPr lang="ru-RU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5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124744"/>
            <a:ext cx="8351984" cy="4509120"/>
          </a:xfrm>
          <a:prstGeom prst="rect">
            <a:avLst/>
          </a:prstGeom>
        </p:spPr>
      </p:pic>
    </p:spTree>
  </p:cSld>
  <p:clrMapOvr>
    <a:masterClrMapping/>
  </p:clrMapOvr>
  <p:transition advClick="0" advTm="30000">
    <p:randomBa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60648"/>
            <a:ext cx="421196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Волго-Уральская нефтегазоносная провинция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расположена в восточной части Восточно-Европейской платформы и занимает территорию республик Татарстан, Башкортостан, Удмуртской, Марий-Эл, Мордовии, Чувашской, а также Пермской, Свердлов­ской, Оренбургской, Самарской, Ульяновской, Саратовской, Вол­гоградской, Кировской, Пензенской и Нижегородской областей. Общая площадь провинции 670 тыс. км</a:t>
            </a:r>
            <a:r>
              <a:rPr lang="ru-RU" sz="1600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тектоническом отношении провинция охватывает краевую систему Восточно-Европейской платформы; ее ограничениями на севере и востоке являются складчатые сооружения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Тимана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и Ура­ла, на юге — Прикаспийская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синеклиза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на западе —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Сысольский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Токмовский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своды, Воронежская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антеклиза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Волго-Уральская НГП вытянута в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субмеридиональном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направлении. Поверхность кристаллического фундамента, имеющего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архейско-раннепроте-розойский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возраст, залегает на глубине 1,5 — 2,0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км.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volgo-ural'skaja_neftegazonosnaja_provincij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486275" cy="6858000"/>
          </a:xfrm>
          <a:prstGeom prst="rect">
            <a:avLst/>
          </a:prstGeom>
        </p:spPr>
      </p:pic>
    </p:spTree>
  </p:cSld>
  <p:clrMapOvr>
    <a:masterClrMapping/>
  </p:clrMapOvr>
  <p:transition advClick="0" advTm="35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1412776"/>
            <a:ext cx="406794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Относится </a:t>
            </a:r>
            <a:r>
              <a:rPr lang="ru-RU" dirty="0"/>
              <a:t>к Волго-Уральскому нефтегазоносному бассейну. Является стратегически важным для страны. В течение нескольких десятилетий подряд служит своеобразным «полигоном» для испытания новых технологий нефтедобычи. Открыто в 1948 году бригадой С. Кузьмина и Р. </a:t>
            </a:r>
            <a:r>
              <a:rPr lang="ru-RU" dirty="0" err="1"/>
              <a:t>Халикова</a:t>
            </a:r>
            <a:r>
              <a:rPr lang="ru-RU" dirty="0"/>
              <a:t>. Начало эксплуатации: 1952 г. Местоположение: </a:t>
            </a:r>
            <a:r>
              <a:rPr lang="ru-RU" dirty="0" err="1"/>
              <a:t>Лениногорский</a:t>
            </a:r>
            <a:r>
              <a:rPr lang="ru-RU" dirty="0"/>
              <a:t> район, г. Альметьевск, Татарстан. Геологические запасы: около 5 000 000 000 тонн. Извлекаемые запасы: около 3 000 000 000 тонн. Способ добычи: метод внутриконтурного </a:t>
            </a:r>
            <a:r>
              <a:rPr lang="ru-RU" dirty="0" err="1"/>
              <a:t>заводнения</a:t>
            </a:r>
            <a:r>
              <a:rPr lang="ru-RU" dirty="0"/>
              <a:t>, бурение турбобуром </a:t>
            </a:r>
            <a:r>
              <a:rPr lang="ru-RU" dirty="0" smtClean="0"/>
              <a:t>на воде</a:t>
            </a:r>
            <a:r>
              <a:rPr lang="ru-RU" dirty="0"/>
              <a:t>.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 descr="Romash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91947" y="2060848"/>
            <a:ext cx="5052053" cy="303123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619672" y="188640"/>
            <a:ext cx="53900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Ромашкинское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25000">
    <p:cover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836712"/>
            <a:ext cx="85689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   Нефтяное </a:t>
            </a:r>
            <a:r>
              <a:rPr lang="ru-RU" sz="1600" b="1" dirty="0"/>
              <a:t>месторождение</a:t>
            </a:r>
            <a:r>
              <a:rPr lang="ru-RU" sz="1600" dirty="0"/>
              <a:t> — </a:t>
            </a:r>
            <a:r>
              <a:rPr lang="ru-RU" sz="1600" dirty="0" err="1"/>
              <a:t>месторождение</a:t>
            </a:r>
            <a:r>
              <a:rPr lang="ru-RU" sz="1600" dirty="0"/>
              <a:t> нефти в </a:t>
            </a:r>
            <a:r>
              <a:rPr lang="ru-RU" sz="1600" dirty="0" smtClean="0"/>
              <a:t>Российской Федерации, </a:t>
            </a:r>
            <a:r>
              <a:rPr lang="ru-RU" sz="1600" dirty="0"/>
              <a:t>на </a:t>
            </a:r>
            <a:r>
              <a:rPr lang="ru-RU" sz="1600" dirty="0" err="1" smtClean="0"/>
              <a:t>территорииБелебеевского</a:t>
            </a:r>
            <a:r>
              <a:rPr lang="ru-RU" sz="1600" dirty="0"/>
              <a:t> и </a:t>
            </a:r>
            <a:r>
              <a:rPr lang="ru-RU" sz="1600" dirty="0" err="1">
                <a:hlinkClick r:id="rId2" tooltip="Бижбулякский район Башкортостана"/>
              </a:rPr>
              <a:t>Бижбулякского</a:t>
            </a:r>
            <a:r>
              <a:rPr lang="ru-RU" sz="1600" dirty="0">
                <a:hlinkClick r:id="rId2" tooltip="Бижбулякский район Башкортостана"/>
              </a:rPr>
              <a:t> </a:t>
            </a:r>
            <a:r>
              <a:rPr lang="ru-RU" sz="1600" dirty="0" err="1">
                <a:hlinkClick r:id="rId2" tooltip="Бижбулякский район Башкортостана"/>
              </a:rPr>
              <a:t>райнов</a:t>
            </a:r>
            <a:r>
              <a:rPr lang="ru-RU" sz="1600" dirty="0"/>
              <a:t> </a:t>
            </a:r>
            <a:r>
              <a:rPr lang="ru-RU" sz="1600" dirty="0">
                <a:hlinkClick r:id="rId3" tooltip="Башкортостан"/>
              </a:rPr>
              <a:t>Башкортостана</a:t>
            </a:r>
            <a:r>
              <a:rPr lang="ru-RU" sz="1600" dirty="0"/>
              <a:t>. Относится к </a:t>
            </a:r>
            <a:r>
              <a:rPr lang="ru-RU" sz="1600" dirty="0">
                <a:hlinkClick r:id="rId4" tooltip="Волго-Уральская нефтегазоносная провинция"/>
              </a:rPr>
              <a:t>Волго-Уральской нефтегазоносной провинции</a:t>
            </a:r>
            <a:r>
              <a:rPr lang="ru-RU" sz="1600" dirty="0"/>
              <a:t>. Открыто в </a:t>
            </a:r>
            <a:r>
              <a:rPr lang="ru-RU" sz="1600" dirty="0">
                <a:hlinkClick r:id="rId5" tooltip="1953 год"/>
              </a:rPr>
              <a:t>1953 году</a:t>
            </a:r>
            <a:r>
              <a:rPr lang="ru-RU" sz="1600" dirty="0"/>
              <a:t>.</a:t>
            </a:r>
          </a:p>
          <a:p>
            <a:r>
              <a:rPr lang="ru-RU" sz="1600" dirty="0" smtClean="0"/>
              <a:t>Залежи </a:t>
            </a:r>
            <a:r>
              <a:rPr lang="ru-RU" sz="1600" dirty="0"/>
              <a:t>нефти находятся на глубине 1,6−2,1 км. Начальный дебит скважин составляет 5−180 т/</a:t>
            </a:r>
            <a:r>
              <a:rPr lang="ru-RU" sz="1600" dirty="0" err="1"/>
              <a:t>сут</a:t>
            </a:r>
            <a:r>
              <a:rPr lang="ru-RU" sz="1600" dirty="0"/>
              <a:t>. Плотность нефти 0,81−0,99 г/см3, содержание серы 0,80−3,80 %. Центром добычи является п.г.т. </a:t>
            </a:r>
            <a:r>
              <a:rPr lang="ru-RU" sz="1600" dirty="0">
                <a:hlinkClick r:id="rId6" tooltip="Приютово (Башкортостан)"/>
              </a:rPr>
              <a:t>Приютово</a:t>
            </a:r>
            <a:r>
              <a:rPr lang="ru-RU" sz="1600" dirty="0" smtClean="0"/>
              <a:t>.</a:t>
            </a:r>
            <a:endParaRPr lang="ru-RU" sz="1600" dirty="0"/>
          </a:p>
        </p:txBody>
      </p:sp>
      <p:pic>
        <p:nvPicPr>
          <p:cNvPr id="4" name="Рисунок 3" descr="804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491880" y="2708920"/>
            <a:ext cx="5436096" cy="339971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907704" y="0"/>
            <a:ext cx="54263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Шкаповское</a:t>
            </a:r>
            <a:endParaRPr lang="ru-RU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2348880"/>
            <a:ext cx="3096344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Месторождение расположено на </a:t>
            </a:r>
            <a:r>
              <a:rPr lang="ru-RU" sz="1600" dirty="0" err="1" smtClean="0"/>
              <a:t>Белебеевской</a:t>
            </a:r>
            <a:r>
              <a:rPr lang="ru-RU" sz="1600" dirty="0" smtClean="0"/>
              <a:t> возвышенности. В тектоническом отношении оно приурочено к обширному куполообразному поднятию (13−20 км) с пологими (менее 10) крыльями. Основные запасы нефти располагаются в песчаниках терригенной толщи </a:t>
            </a:r>
            <a:r>
              <a:rPr lang="ru-RU" sz="1600" dirty="0" smtClean="0">
                <a:hlinkClick r:id="rId8" tooltip="Девонский период"/>
              </a:rPr>
              <a:t>девона</a:t>
            </a:r>
            <a:r>
              <a:rPr lang="ru-RU" sz="1600" dirty="0" smtClean="0"/>
              <a:t> (Д-I и Д-IV), их глубина залегания составляет 2,0−2,1 км. </a:t>
            </a:r>
            <a:endParaRPr lang="ru-RU" sz="1600" dirty="0"/>
          </a:p>
        </p:txBody>
      </p:sp>
    </p:spTree>
  </p:cSld>
  <p:clrMapOvr>
    <a:masterClrMapping/>
  </p:clrMapOvr>
  <p:transition advClick="0" advTm="25000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8a787ae034462eb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3888" y="2674542"/>
            <a:ext cx="5387661" cy="333687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908720"/>
            <a:ext cx="925252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      </a:t>
            </a:r>
            <a:r>
              <a:rPr lang="ru-RU" sz="1600" b="1" dirty="0" err="1" smtClean="0">
                <a:solidFill>
                  <a:schemeClr val="accent6">
                    <a:lumMod val="75000"/>
                  </a:schemeClr>
                </a:solidFill>
              </a:rPr>
              <a:t>Туймазинское</a:t>
            </a: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</a:rPr>
              <a:t>нефтяное месторождение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</a:rPr>
              <a:t> — в Российской Федерации, 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  <a:hlinkClick r:id="rId3" tooltip="Башкортостан"/>
              </a:rPr>
              <a:t>Башкортостан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</a:rPr>
              <a:t>, близ города 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  <a:hlinkClick r:id="rId4" tooltip="Туймазы"/>
              </a:rPr>
              <a:t>Туймазы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</a:rPr>
              <a:t>. Относится к 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  <a:hlinkClick r:id="rId5" tooltip="Волго-Уральская нефтегазоносная провинция"/>
              </a:rPr>
              <a:t>Волго-Уральской нефтегазоносной провинции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</a:rPr>
              <a:t>. Открыто в 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  <a:hlinkClick r:id="rId6" tooltip="1937 год"/>
              </a:rPr>
              <a:t>1937 </a:t>
            </a:r>
            <a:r>
              <a:rPr lang="ru-RU" sz="1600" dirty="0" err="1" smtClean="0">
                <a:solidFill>
                  <a:schemeClr val="accent6">
                    <a:lumMod val="75000"/>
                  </a:schemeClr>
                </a:solidFill>
                <a:hlinkClick r:id="rId6" tooltip="1937 год"/>
              </a:rPr>
              <a:t>году</a:t>
            </a:r>
            <a:r>
              <a:rPr lang="ru-RU" sz="1600" dirty="0" err="1" smtClean="0">
                <a:solidFill>
                  <a:schemeClr val="accent6">
                    <a:lumMod val="75000"/>
                  </a:schemeClr>
                </a:solidFill>
              </a:rPr>
              <a:t>.Нефтесодержащие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</a:rPr>
              <a:t> 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  <a:hlinkClick r:id="rId7" tooltip="Песчаник"/>
              </a:rPr>
              <a:t>песчаники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</a:rPr>
              <a:t> 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  <a:hlinkClick r:id="rId8" tooltip="Девонский период"/>
              </a:rPr>
              <a:t>девона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</a:rPr>
              <a:t> и 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  <a:hlinkClick r:id="rId9" tooltip="Каменноугольный период"/>
              </a:rPr>
              <a:t>карбона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</a:rPr>
              <a:t> на глубине 1-1,7 км. Средняя плотность нефти 0,89 г/см³, содержание серы 2,7-3,0 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</a:rPr>
              <a:t>%.В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</a:rPr>
              <a:t> 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  <a:hlinkClick r:id="rId10" tooltip="1944 год"/>
              </a:rPr>
              <a:t>1944 году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</a:rPr>
              <a:t> введена в эксплуатацию новая 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  <a:hlinkClick r:id="rId11" tooltip="Нефтяная скважина"/>
              </a:rPr>
              <a:t>нефтяная скважина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</a:rPr>
              <a:t> № 100, глубиной 1700 м и дебитом свыше 250 тонн. Она обеспечила дебит, превышающий дебит нефти всех существующих 57 скважин. Первые шесть девонских скважин давали ежесуточно 1100 тонн нефти. 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63688" y="0"/>
            <a:ext cx="54423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Туймазинское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504" y="2636912"/>
            <a:ext cx="345638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</a:rPr>
              <a:t>С открытием девона </a:t>
            </a:r>
            <a:r>
              <a:rPr lang="ru-RU" sz="1600" dirty="0" err="1" smtClean="0">
                <a:solidFill>
                  <a:schemeClr val="accent6">
                    <a:lumMod val="75000"/>
                  </a:schemeClr>
                </a:solidFill>
              </a:rPr>
              <a:t>Туймазинское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</a:rPr>
              <a:t>месторождение вошло в пятёрку уникальных, самых крупных по запасам нефти месторождений мира. При дальнейшем оконтуривании месторождения его размеры составили 40 на 20 километров. </a:t>
            </a:r>
          </a:p>
          <a:p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</a:rPr>
              <a:t>По состоянию на 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  <a:hlinkClick r:id="rId12" tooltip="2004 год"/>
              </a:rPr>
              <a:t>2004 год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</a:rPr>
              <a:t> в НГДУ «</a:t>
            </a:r>
            <a:r>
              <a:rPr lang="ru-RU" sz="1600" dirty="0" err="1" smtClean="0">
                <a:solidFill>
                  <a:schemeClr val="accent6">
                    <a:lumMod val="75000"/>
                  </a:schemeClr>
                </a:solidFill>
              </a:rPr>
              <a:t>Туймазанефть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</a:rPr>
              <a:t>» работают четыре цеха добычи нефти и газа, эксплуатационный фонд нефтяных скважин составляет 1494 единицы, плановая добыча нефти составляет 900 тысяч тонн в год.</a:t>
            </a:r>
            <a:endParaRPr lang="ru-RU" sz="1600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advClick="0" advTm="35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991711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56750" y="3068960"/>
            <a:ext cx="5258342" cy="293727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836712"/>
            <a:ext cx="83164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err="1" smtClean="0"/>
              <a:t>нефтяноe</a:t>
            </a:r>
            <a:r>
              <a:rPr lang="ru-RU" sz="1600" dirty="0" smtClean="0"/>
              <a:t> - находится в 70 км к B. от Куйбышева, в </a:t>
            </a:r>
            <a:r>
              <a:rPr lang="ru-RU" sz="1600" dirty="0" err="1" smtClean="0"/>
              <a:t>Кинель-Черкасском</a:t>
            </a:r>
            <a:r>
              <a:rPr lang="ru-RU" sz="1600" dirty="0" smtClean="0"/>
              <a:t> p-не Куйбышевской обл</a:t>
            </a:r>
            <a:r>
              <a:rPr lang="ru-RU" sz="1600" dirty="0" smtClean="0"/>
              <a:t>. </a:t>
            </a:r>
            <a:r>
              <a:rPr lang="ru-RU" sz="1600" dirty="0" smtClean="0"/>
              <a:t>Открыто в 1945, разрабатывается </a:t>
            </a:r>
            <a:r>
              <a:rPr lang="ru-RU" sz="1600" dirty="0" err="1" smtClean="0"/>
              <a:t>c</a:t>
            </a:r>
            <a:r>
              <a:rPr lang="ru-RU" sz="1600" dirty="0" smtClean="0"/>
              <a:t> 1947. Центр добычи - гг. Куйбышев и Отрадный. Приурочено к широтной асимметричной брахиантиклинальной складке (28x2,5 км) в пределах </a:t>
            </a:r>
            <a:r>
              <a:rPr lang="ru-RU" sz="1600" dirty="0" err="1" smtClean="0"/>
              <a:t>Жигулёвско</a:t>
            </a:r>
            <a:r>
              <a:rPr lang="ru-RU" sz="1600" dirty="0" smtClean="0"/>
              <a:t>- Оренбургского свода. Выявлены 18 залежей нефти (девон и </a:t>
            </a:r>
            <a:r>
              <a:rPr lang="ru-RU" sz="1600" dirty="0" err="1" smtClean="0"/>
              <a:t>ниж</a:t>
            </a:r>
            <a:r>
              <a:rPr lang="ru-RU" sz="1600" dirty="0" smtClean="0"/>
              <a:t>. карбон), газонефтяная (</a:t>
            </a:r>
            <a:r>
              <a:rPr lang="ru-RU" sz="1600" dirty="0" err="1" smtClean="0"/>
              <a:t>ниж</a:t>
            </a:r>
            <a:r>
              <a:rPr lang="ru-RU" sz="1600" dirty="0" smtClean="0"/>
              <a:t>. </a:t>
            </a:r>
            <a:r>
              <a:rPr lang="ru-RU" sz="1600" dirty="0" err="1" smtClean="0"/>
              <a:t>пермь</a:t>
            </a:r>
            <a:r>
              <a:rPr lang="ru-RU" sz="1600" dirty="0" smtClean="0"/>
              <a:t>, </a:t>
            </a:r>
            <a:r>
              <a:rPr lang="ru-RU" sz="1600" dirty="0" err="1" smtClean="0"/>
              <a:t>кунгурский</a:t>
            </a:r>
            <a:r>
              <a:rPr lang="ru-RU" sz="1600" dirty="0" smtClean="0"/>
              <a:t> ярус) и газовая (верх. </a:t>
            </a:r>
            <a:r>
              <a:rPr lang="ru-RU" sz="1600" dirty="0" err="1" smtClean="0"/>
              <a:t>пермь</a:t>
            </a:r>
            <a:r>
              <a:rPr lang="ru-RU" sz="1600" dirty="0" smtClean="0"/>
              <a:t>, </a:t>
            </a:r>
            <a:r>
              <a:rPr lang="ru-RU" sz="1600" dirty="0" err="1" smtClean="0"/>
              <a:t>калиновская</a:t>
            </a:r>
            <a:r>
              <a:rPr lang="ru-RU" sz="1600" dirty="0" smtClean="0"/>
              <a:t> свита) залежи. </a:t>
            </a:r>
            <a:endParaRPr lang="ru-RU" sz="16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339752" y="0"/>
            <a:ext cx="46832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ru-RU" sz="5400" b="1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Мухановское</a:t>
            </a:r>
            <a:endParaRPr lang="ru-RU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2276872"/>
            <a:ext cx="370790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Коллекторы нефти поровые (песчаники </a:t>
            </a:r>
            <a:r>
              <a:rPr lang="ru-RU" sz="1600" dirty="0" err="1" smtClean="0"/>
              <a:t>c</a:t>
            </a:r>
            <a:r>
              <a:rPr lang="ru-RU" sz="1600" dirty="0" smtClean="0"/>
              <a:t> прослоями алевролитов и глин) мощностью до 100 м, эффективной </a:t>
            </a:r>
            <a:r>
              <a:rPr lang="ru-RU" sz="1600" dirty="0" err="1" smtClean="0"/>
              <a:t>нефтенасыщенной</a:t>
            </a:r>
            <a:r>
              <a:rPr lang="ru-RU" sz="1600" dirty="0" smtClean="0"/>
              <a:t> мощностью до 36 м, </a:t>
            </a:r>
            <a:r>
              <a:rPr lang="ru-RU" sz="1600" dirty="0" err="1" smtClean="0"/>
              <a:t>c</a:t>
            </a:r>
            <a:r>
              <a:rPr lang="ru-RU" sz="1600" dirty="0" smtClean="0"/>
              <a:t> пористостью 1,9-24,8% и проницаемостью 697-3569 </a:t>
            </a:r>
            <a:r>
              <a:rPr lang="ru-RU" sz="1600" dirty="0" err="1" smtClean="0"/>
              <a:t>мД</a:t>
            </a:r>
            <a:r>
              <a:rPr lang="ru-RU" sz="1600" dirty="0" smtClean="0"/>
              <a:t>.</a:t>
            </a:r>
            <a:endParaRPr lang="ru-RU" sz="1600" dirty="0" smtClean="0"/>
          </a:p>
          <a:p>
            <a:r>
              <a:rPr lang="ru-RU" sz="1600" dirty="0" smtClean="0"/>
              <a:t> Интервал глубин залежей 400-3000 м. </a:t>
            </a:r>
            <a:r>
              <a:rPr lang="ru-RU" sz="1600" dirty="0" err="1" smtClean="0"/>
              <a:t>Выс</a:t>
            </a:r>
            <a:r>
              <a:rPr lang="ru-RU" sz="1600" dirty="0" smtClean="0"/>
              <a:t>. 11-102 м, </a:t>
            </a:r>
            <a:r>
              <a:rPr lang="ru-RU" sz="1600" dirty="0" err="1" smtClean="0"/>
              <a:t>нач</a:t>
            </a:r>
            <a:r>
              <a:rPr lang="ru-RU" sz="1600" dirty="0" smtClean="0"/>
              <a:t>. пластовое давление залежей девона и </a:t>
            </a:r>
            <a:r>
              <a:rPr lang="ru-RU" sz="1600" dirty="0" err="1" smtClean="0"/>
              <a:t>ниж</a:t>
            </a:r>
            <a:r>
              <a:rPr lang="ru-RU" sz="1600" dirty="0" smtClean="0"/>
              <a:t>. карбона 23,6-32,1 </a:t>
            </a:r>
            <a:r>
              <a:rPr lang="ru-RU" sz="1600" dirty="0" err="1" smtClean="0"/>
              <a:t>МПa</a:t>
            </a:r>
            <a:r>
              <a:rPr lang="ru-RU" sz="1600" dirty="0" smtClean="0"/>
              <a:t>, </a:t>
            </a:r>
            <a:r>
              <a:rPr lang="ru-RU" sz="1600" dirty="0" err="1" smtClean="0"/>
              <a:t>темп-pa</a:t>
            </a:r>
            <a:r>
              <a:rPr lang="ru-RU" sz="1600" dirty="0" smtClean="0"/>
              <a:t> 72-74°C. Плотность нефти 790-863 кг/м</a:t>
            </a:r>
            <a:r>
              <a:rPr lang="ru-RU" sz="1600" baseline="30000" dirty="0" smtClean="0"/>
              <a:t>3</a:t>
            </a:r>
            <a:r>
              <a:rPr lang="ru-RU" sz="1600" dirty="0" smtClean="0"/>
              <a:t>, содержание S 0,32-2,05%, парафина 3,13-9,0%. Способы эксплуатации: насосный, </a:t>
            </a:r>
            <a:r>
              <a:rPr lang="ru-RU" sz="1600" dirty="0" err="1" smtClean="0"/>
              <a:t>c</a:t>
            </a:r>
            <a:r>
              <a:rPr lang="ru-RU" sz="1600" dirty="0" smtClean="0"/>
              <a:t> поддержанием пластового давления.</a:t>
            </a:r>
            <a:endParaRPr lang="ru-RU" sz="1600" dirty="0"/>
          </a:p>
        </p:txBody>
      </p:sp>
    </p:spTree>
  </p:cSld>
  <p:clrMapOvr>
    <a:masterClrMapping/>
  </p:clrMapOvr>
  <p:transition advClick="0" advTm="35000">
    <p:cover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7504" y="188640"/>
            <a:ext cx="4572000" cy="62478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b="1" dirty="0" smtClean="0"/>
              <a:t>    </a:t>
            </a:r>
            <a:r>
              <a:rPr lang="ru-RU" sz="1600" b="1" dirty="0" err="1" smtClean="0">
                <a:solidFill>
                  <a:schemeClr val="accent6">
                    <a:lumMod val="75000"/>
                  </a:schemeClr>
                </a:solidFill>
              </a:rPr>
              <a:t>Арланское</a:t>
            </a: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1600" b="1" dirty="0">
                <a:solidFill>
                  <a:schemeClr val="accent6">
                    <a:lumMod val="75000"/>
                  </a:schemeClr>
                </a:solidFill>
              </a:rPr>
              <a:t>месторождение</a:t>
            </a:r>
            <a:r>
              <a:rPr lang="ru-RU" sz="1600" dirty="0">
                <a:solidFill>
                  <a:schemeClr val="accent6">
                    <a:lumMod val="75000"/>
                  </a:schemeClr>
                </a:solidFill>
              </a:rPr>
              <a:t> — крупнейшее по запасам нефти, расположено на северо-западе </a:t>
            </a:r>
            <a:r>
              <a:rPr lang="ru-RU" sz="1600" dirty="0">
                <a:solidFill>
                  <a:schemeClr val="accent6">
                    <a:lumMod val="75000"/>
                  </a:schemeClr>
                </a:solidFill>
                <a:hlinkClick r:id="rId2" tooltip="Башкортостан"/>
              </a:rPr>
              <a:t>Башкирии</a:t>
            </a:r>
            <a:r>
              <a:rPr lang="ru-RU" sz="1600" dirty="0">
                <a:solidFill>
                  <a:schemeClr val="accent6">
                    <a:lumMod val="75000"/>
                  </a:schemeClr>
                </a:solidFill>
              </a:rPr>
              <a:t> в пределах </a:t>
            </a:r>
            <a:r>
              <a:rPr lang="ru-RU" sz="1600" dirty="0">
                <a:solidFill>
                  <a:schemeClr val="accent6">
                    <a:lumMod val="75000"/>
                  </a:schemeClr>
                </a:solidFill>
                <a:hlinkClick r:id="rId3" tooltip="Волго-Уральская нефтегазоносная провинция"/>
              </a:rPr>
              <a:t>Волго-Уральской нефтегазоносной провинции</a:t>
            </a:r>
            <a:r>
              <a:rPr lang="ru-RU" sz="1600" dirty="0">
                <a:solidFill>
                  <a:schemeClr val="accent6">
                    <a:lumMod val="75000"/>
                  </a:schemeClr>
                </a:solidFill>
              </a:rPr>
              <a:t>.</a:t>
            </a:r>
          </a:p>
          <a:p>
            <a:r>
              <a:rPr lang="ru-RU" sz="1600" dirty="0">
                <a:solidFill>
                  <a:schemeClr val="accent6">
                    <a:lumMod val="75000"/>
                  </a:schemeClr>
                </a:solidFill>
              </a:rPr>
              <a:t>Расположено на территории </a:t>
            </a:r>
            <a:r>
              <a:rPr lang="ru-RU" sz="1600" dirty="0" err="1">
                <a:solidFill>
                  <a:schemeClr val="accent6">
                    <a:lumMod val="75000"/>
                  </a:schemeClr>
                </a:solidFill>
                <a:hlinkClick r:id="rId4" tooltip="Краснокамский район Башкортостана"/>
              </a:rPr>
              <a:t>Краснокамского</a:t>
            </a:r>
            <a:r>
              <a:rPr lang="ru-RU" sz="1600" dirty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6">
                    <a:lumMod val="75000"/>
                  </a:schemeClr>
                </a:solidFill>
              </a:rPr>
              <a:t>Калтасинского</a:t>
            </a:r>
            <a:r>
              <a:rPr lang="ru-RU" sz="1600" dirty="0">
                <a:solidFill>
                  <a:schemeClr val="accent6">
                    <a:lumMod val="75000"/>
                  </a:schemeClr>
                </a:solidFill>
              </a:rPr>
              <a:t> и </a:t>
            </a:r>
            <a:r>
              <a:rPr lang="ru-RU" sz="1600" dirty="0" err="1">
                <a:solidFill>
                  <a:schemeClr val="accent6">
                    <a:lumMod val="75000"/>
                  </a:schemeClr>
                </a:solidFill>
                <a:hlinkClick r:id="rId5" tooltip="Дюртюлинский район Башкортостана"/>
              </a:rPr>
              <a:t>Дюртюлинского</a:t>
            </a:r>
            <a:r>
              <a:rPr lang="ru-RU" sz="1600" dirty="0">
                <a:solidFill>
                  <a:schemeClr val="accent6">
                    <a:lumMod val="75000"/>
                  </a:schemeClr>
                </a:solidFill>
              </a:rPr>
              <a:t> районов республики и частично на территории </a:t>
            </a:r>
            <a:r>
              <a:rPr lang="ru-RU" sz="1600" dirty="0">
                <a:solidFill>
                  <a:schemeClr val="accent6">
                    <a:lumMod val="75000"/>
                  </a:schemeClr>
                </a:solidFill>
                <a:hlinkClick r:id="rId6" tooltip="Удмуртия"/>
              </a:rPr>
              <a:t>Удмуртии</a:t>
            </a:r>
            <a:r>
              <a:rPr lang="ru-RU" sz="1600" dirty="0">
                <a:solidFill>
                  <a:schemeClr val="accent6">
                    <a:lumMod val="75000"/>
                  </a:schemeClr>
                </a:solidFill>
              </a:rPr>
              <a:t>. Включает в себя </a:t>
            </a:r>
            <a:r>
              <a:rPr lang="ru-RU" sz="1600" dirty="0" err="1">
                <a:solidFill>
                  <a:schemeClr val="accent6">
                    <a:lumMod val="75000"/>
                  </a:schemeClr>
                </a:solidFill>
              </a:rPr>
              <a:t>Арланскую</a:t>
            </a:r>
            <a:r>
              <a:rPr lang="ru-RU" sz="1600" dirty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6">
                    <a:lumMod val="75000"/>
                  </a:schemeClr>
                </a:solidFill>
              </a:rPr>
              <a:t>Новохазинскую</a:t>
            </a:r>
            <a:r>
              <a:rPr lang="ru-RU" sz="1600" dirty="0">
                <a:solidFill>
                  <a:schemeClr val="accent6">
                    <a:lumMod val="75000"/>
                  </a:schemeClr>
                </a:solidFill>
              </a:rPr>
              <a:t>, Николо-Березовскую и Вятскую площади.</a:t>
            </a:r>
          </a:p>
          <a:p>
            <a:r>
              <a:rPr lang="ru-RU" sz="1600" dirty="0">
                <a:solidFill>
                  <a:schemeClr val="accent6">
                    <a:lumMod val="75000"/>
                  </a:schemeClr>
                </a:solidFill>
              </a:rPr>
              <a:t>Открыто в ноябре 1955, введено в разработку в 1958. К 2010 году на месторождении добыто 500 </a:t>
            </a:r>
            <a:r>
              <a:rPr lang="ru-RU" sz="1600" dirty="0" err="1">
                <a:solidFill>
                  <a:schemeClr val="accent6">
                    <a:lumMod val="75000"/>
                  </a:schemeClr>
                </a:solidFill>
              </a:rPr>
              <a:t>млн</a:t>
            </a:r>
            <a:r>
              <a:rPr lang="ru-RU" sz="1600" dirty="0">
                <a:solidFill>
                  <a:schemeClr val="accent6">
                    <a:lumMod val="75000"/>
                  </a:schemeClr>
                </a:solidFill>
              </a:rPr>
              <a:t> тонн нефти, пробурено 9,8 тыс. скважин. </a:t>
            </a:r>
            <a:r>
              <a:rPr lang="ru-RU" sz="1600" dirty="0" err="1">
                <a:solidFill>
                  <a:schemeClr val="accent6">
                    <a:lumMod val="75000"/>
                  </a:schemeClr>
                </a:solidFill>
              </a:rPr>
              <a:t>Первооткрывательной</a:t>
            </a:r>
            <a:r>
              <a:rPr lang="ru-RU" sz="1600" dirty="0">
                <a:solidFill>
                  <a:schemeClr val="accent6">
                    <a:lumMod val="75000"/>
                  </a:schemeClr>
                </a:solidFill>
              </a:rPr>
              <a:t> является скважина № 3, пробуренная бригадой </a:t>
            </a:r>
            <a:r>
              <a:rPr lang="ru-RU" sz="1600" dirty="0" err="1">
                <a:solidFill>
                  <a:schemeClr val="accent6">
                    <a:lumMod val="75000"/>
                  </a:schemeClr>
                </a:solidFill>
              </a:rPr>
              <a:t>нефтеразведчиков</a:t>
            </a:r>
            <a:r>
              <a:rPr lang="ru-RU" sz="1600" dirty="0">
                <a:solidFill>
                  <a:schemeClr val="accent6">
                    <a:lumMod val="75000"/>
                  </a:schemeClr>
                </a:solidFill>
              </a:rPr>
              <a:t> под руководством мастера </a:t>
            </a:r>
            <a:r>
              <a:rPr lang="ru-RU" sz="1600" dirty="0" err="1">
                <a:solidFill>
                  <a:schemeClr val="accent6">
                    <a:lumMod val="75000"/>
                  </a:schemeClr>
                </a:solidFill>
              </a:rPr>
              <a:t>Сахапова</a:t>
            </a:r>
            <a:r>
              <a:rPr lang="ru-RU" sz="1600" dirty="0">
                <a:solidFill>
                  <a:schemeClr val="accent6">
                    <a:lumMod val="75000"/>
                  </a:schemeClr>
                </a:solidFill>
              </a:rPr>
              <a:t>, расположенная недалеко от деревни </a:t>
            </a:r>
            <a:r>
              <a:rPr lang="ru-RU" sz="1600" dirty="0" err="1">
                <a:solidFill>
                  <a:schemeClr val="accent6">
                    <a:lumMod val="75000"/>
                  </a:schemeClr>
                </a:solidFill>
              </a:rPr>
              <a:t>Ашит</a:t>
            </a:r>
            <a:r>
              <a:rPr lang="ru-RU" sz="1600" dirty="0">
                <a:solidFill>
                  <a:schemeClr val="accent6">
                    <a:lumMod val="75000"/>
                  </a:schemeClr>
                </a:solidFill>
              </a:rPr>
              <a:t> (в 15 км от г. </a:t>
            </a:r>
            <a:r>
              <a:rPr lang="ru-RU" sz="1600" dirty="0" err="1">
                <a:solidFill>
                  <a:schemeClr val="accent6">
                    <a:lumMod val="75000"/>
                  </a:schemeClr>
                </a:solidFill>
              </a:rPr>
              <a:t>Нефтекамск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</a:rPr>
              <a:t>) </a:t>
            </a:r>
            <a:r>
              <a:rPr lang="ru-RU" sz="1600" dirty="0">
                <a:solidFill>
                  <a:schemeClr val="accent6">
                    <a:lumMod val="75000"/>
                  </a:schemeClr>
                </a:solidFill>
              </a:rPr>
              <a:t>При разработке применяется </a:t>
            </a:r>
            <a:r>
              <a:rPr lang="ru-RU" sz="1600" dirty="0" err="1">
                <a:solidFill>
                  <a:schemeClr val="accent6">
                    <a:lumMod val="75000"/>
                  </a:schemeClr>
                </a:solidFill>
              </a:rPr>
              <a:t>заводнение</a:t>
            </a:r>
            <a:r>
              <a:rPr lang="ru-RU" sz="1600" dirty="0">
                <a:solidFill>
                  <a:schemeClr val="accent6">
                    <a:lumMod val="75000"/>
                  </a:schemeClr>
                </a:solidFill>
              </a:rPr>
              <a:t> пластов. Основной способ эксплуатации добывающих скважин — механизированный. Общий фонд скважин около 8 тыс. единиц. Нефть добывается с большим содержанием воды (93 %). На пике добыча на месторождении доходила до 12 </a:t>
            </a:r>
            <a:r>
              <a:rPr lang="ru-RU" sz="1600" dirty="0" err="1">
                <a:solidFill>
                  <a:schemeClr val="accent6">
                    <a:lumMod val="75000"/>
                  </a:schemeClr>
                </a:solidFill>
              </a:rPr>
              <a:t>млн</a:t>
            </a:r>
            <a:r>
              <a:rPr lang="ru-RU" sz="1600" dirty="0">
                <a:solidFill>
                  <a:schemeClr val="accent6">
                    <a:lumMod val="75000"/>
                  </a:schemeClr>
                </a:solidFill>
              </a:rPr>
              <a:t> т в 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</a:rPr>
              <a:t>год.</a:t>
            </a:r>
            <a:endParaRPr lang="ru-RU" sz="16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6" name="Рисунок 5" descr="0db91de73590c2576968cdccb89d58df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076056" y="1340768"/>
            <a:ext cx="3810000" cy="3952875"/>
          </a:xfrm>
          <a:prstGeom prst="rect">
            <a:avLst/>
          </a:prstGeom>
        </p:spPr>
      </p:pic>
    </p:spTree>
  </p:cSld>
  <p:clrMapOvr>
    <a:masterClrMapping/>
  </p:clrMapOvr>
  <p:transition advTm="40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0"/>
            <a:ext cx="453650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</a:t>
            </a:r>
            <a:r>
              <a:rPr lang="ru-RU" dirty="0" smtClean="0"/>
              <a:t> </a:t>
            </a:r>
            <a:r>
              <a:rPr lang="ru-RU" dirty="0" smtClean="0"/>
              <a:t>    </a:t>
            </a:r>
            <a:r>
              <a:rPr lang="ru-RU" dirty="0" smtClean="0"/>
              <a:t>Запасы </a:t>
            </a:r>
            <a:r>
              <a:rPr lang="ru-RU" dirty="0"/>
              <a:t>нефти в России растут не только вместе с новыми открытыми месторождениями, но и благодаря уникальным способам добычи. Бурение горизонтальных скважин, использование современных средств автоматизации производства, приводят к тому, что на уже освоенных, и, казалось бы, уже выработанных скважинах можно добыть немалое количество «черного золота». Объем добываемого сырья с одной скважины, после внедрения современных технологий, увеличивается на 50%. Доказанные запасы нефти в России увеличиваются и за счет новых открытых месторождений. Так, например, </a:t>
            </a:r>
            <a:r>
              <a:rPr lang="ru-RU" dirty="0" err="1"/>
              <a:t>Ванкорское</a:t>
            </a:r>
            <a:r>
              <a:rPr lang="ru-RU" dirty="0"/>
              <a:t> месторождение оценивается в 3.5 млрд. баррелей нефти. </a:t>
            </a:r>
            <a:r>
              <a:rPr lang="ru-RU" dirty="0" smtClean="0"/>
              <a:t>В </a:t>
            </a:r>
            <a:r>
              <a:rPr lang="ru-RU" dirty="0"/>
              <a:t>настоящее время проводится дополнительная геологическая разведка по изучению не только наземных, но и морских глубин Северного Ледовитого океана для последующей добычи нефти из его недр. </a:t>
            </a:r>
          </a:p>
        </p:txBody>
      </p:sp>
      <p:pic>
        <p:nvPicPr>
          <p:cNvPr id="3" name="Рисунок 2" descr="413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6300" y="1700808"/>
            <a:ext cx="4457700" cy="3152775"/>
          </a:xfrm>
          <a:prstGeom prst="rect">
            <a:avLst/>
          </a:prstGeom>
        </p:spPr>
      </p:pic>
    </p:spTree>
  </p:cSld>
  <p:clrMapOvr>
    <a:masterClrMapping/>
  </p:clrMapOvr>
  <p:transition advClick="0" advTm="35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1988840"/>
            <a:ext cx="6912768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6600" b="1" cap="none" spc="0" dirty="0" smtClean="0">
                <a:ln/>
                <a:solidFill>
                  <a:schemeClr val="accent3"/>
                </a:solidFill>
                <a:effectLst/>
                <a:latin typeface="Times New Roman" pitchFamily="18" charset="0"/>
                <a:cs typeface="Times New Roman" pitchFamily="18" charset="0"/>
              </a:rPr>
              <a:t>СПАСИБО </a:t>
            </a:r>
          </a:p>
          <a:p>
            <a:pPr algn="ctr"/>
            <a:r>
              <a:rPr lang="ru-RU" sz="6600" b="1" cap="none" spc="0" dirty="0" smtClean="0">
                <a:ln/>
                <a:solidFill>
                  <a:schemeClr val="accent3"/>
                </a:solidFill>
                <a:effectLst/>
                <a:latin typeface="Times New Roman" pitchFamily="18" charset="0"/>
                <a:cs typeface="Times New Roman" pitchFamily="18" charset="0"/>
              </a:rPr>
              <a:t>ЗА ВНИМАНИЕ!</a:t>
            </a:r>
            <a:endParaRPr lang="ru-RU" sz="6600" b="1" cap="none" spc="0" dirty="0">
              <a:ln/>
              <a:solidFill>
                <a:schemeClr val="accent3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5000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194</TotalTime>
  <Words>681</Words>
  <Application>Microsoft Office PowerPoint</Application>
  <PresentationFormat>Экран (4:3)</PresentationFormat>
  <Paragraphs>39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Специалист</dc:creator>
  <cp:lastModifiedBy>Специалист</cp:lastModifiedBy>
  <cp:revision>24</cp:revision>
  <dcterms:created xsi:type="dcterms:W3CDTF">2018-11-29T11:22:51Z</dcterms:created>
  <dcterms:modified xsi:type="dcterms:W3CDTF">2018-12-05T13:37:08Z</dcterms:modified>
</cp:coreProperties>
</file>