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Лист1!$A$2:$A$12</c:f>
              <c:numCache>
                <c:formatCode>General</c:formatCode>
                <c:ptCount val="11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</c:numCache>
            </c:num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577</c:v>
                </c:pt>
                <c:pt idx="1">
                  <c:v>663</c:v>
                </c:pt>
                <c:pt idx="2">
                  <c:v>744</c:v>
                </c:pt>
                <c:pt idx="3">
                  <c:v>650</c:v>
                </c:pt>
                <c:pt idx="4">
                  <c:v>669</c:v>
                </c:pt>
                <c:pt idx="5">
                  <c:v>711</c:v>
                </c:pt>
                <c:pt idx="6">
                  <c:v>759</c:v>
                </c:pt>
                <c:pt idx="7">
                  <c:v>788</c:v>
                </c:pt>
                <c:pt idx="8">
                  <c:v>798</c:v>
                </c:pt>
                <c:pt idx="9">
                  <c:v>741</c:v>
                </c:pt>
                <c:pt idx="10">
                  <c:v>711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EDF-42F6-8019-E42642C093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333572696"/>
        <c:axId val="333578968"/>
      </c:barChart>
      <c:catAx>
        <c:axId val="333572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3578968"/>
        <c:crosses val="autoZero"/>
        <c:auto val="1"/>
        <c:lblAlgn val="ctr"/>
        <c:lblOffset val="100"/>
        <c:noMultiLvlLbl val="0"/>
      </c:catAx>
      <c:valAx>
        <c:axId val="3335789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3572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accent2"/>
      </a:solidFill>
      <a:prstDash val="solid"/>
      <a:miter lim="800000"/>
    </a:ln>
    <a:effectLst/>
  </c:spPr>
  <c:txPr>
    <a:bodyPr/>
    <a:lstStyle/>
    <a:p>
      <a:pPr>
        <a:defRPr sz="2400"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49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Лист1!$B$2:$B$11</c:f>
              <c:numCache>
                <c:formatCode>0.00%</c:formatCode>
                <c:ptCount val="10"/>
                <c:pt idx="0">
                  <c:v>0.11899999999999999</c:v>
                </c:pt>
                <c:pt idx="1">
                  <c:v>0.17499999999999999</c:v>
                </c:pt>
                <c:pt idx="2">
                  <c:v>0.127</c:v>
                </c:pt>
                <c:pt idx="3">
                  <c:v>6.7000000000000004E-2</c:v>
                </c:pt>
                <c:pt idx="4">
                  <c:v>8.7999999999999995E-2</c:v>
                </c:pt>
                <c:pt idx="5">
                  <c:v>5.6000000000000001E-2</c:v>
                </c:pt>
                <c:pt idx="6">
                  <c:v>6.7000000000000004E-2</c:v>
                </c:pt>
                <c:pt idx="7">
                  <c:v>7.1999999999999995E-2</c:v>
                </c:pt>
                <c:pt idx="8">
                  <c:v>0.11700000000000001</c:v>
                </c:pt>
                <c:pt idx="9">
                  <c:v>0.13100000000000001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D85-42DE-A843-CCCB7F49D6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14519000"/>
        <c:axId val="614524096"/>
      </c:lineChart>
      <c:catAx>
        <c:axId val="614519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614524096"/>
        <c:crosses val="autoZero"/>
        <c:auto val="1"/>
        <c:lblAlgn val="ctr"/>
        <c:lblOffset val="100"/>
        <c:noMultiLvlLbl val="0"/>
      </c:catAx>
      <c:valAx>
        <c:axId val="614524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614519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ysClr val="window" lastClr="FFFFFF"/>
    </a:solidFill>
    <a:ln w="12700" cap="flat" cmpd="sng" algn="ctr">
      <a:solidFill>
        <a:srgbClr val="ED7D31"/>
      </a:solidFill>
      <a:prstDash val="solid"/>
      <a:miter lim="800000"/>
    </a:ln>
    <a:effectLst/>
  </c:spPr>
  <c:txPr>
    <a:bodyPr/>
    <a:lstStyle/>
    <a:p>
      <a:pPr>
        <a:defRPr sz="2000">
          <a:solidFill>
            <a:sysClr val="windowText" lastClr="00000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pPr>
      <a:endParaRPr lang="ru-RU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dLbl>
              <c:idx val="0"/>
              <c:layout>
                <c:manualLayout>
                  <c:x val="1.3888888888888919E-2"/>
                  <c:y val="-3.17460317460317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9FA-434A-A7C1-9EF75B2AB79E}"/>
                </c:ext>
              </c:extLst>
            </c:dLbl>
            <c:dLbl>
              <c:idx val="1"/>
              <c:layout>
                <c:manualLayout>
                  <c:x val="1.3888888888888919E-2"/>
                  <c:y val="-2.77777777777779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9FA-434A-A7C1-9EF75B2AB79E}"/>
                </c:ext>
              </c:extLst>
            </c:dLbl>
            <c:dLbl>
              <c:idx val="2"/>
              <c:layout>
                <c:manualLayout>
                  <c:x val="2.0833333333333252E-2"/>
                  <c:y val="-3.57142857142857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9FA-434A-A7C1-9EF75B2AB79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2016 г.</c:v>
                </c:pt>
                <c:pt idx="1">
                  <c:v>2017 г.</c:v>
                </c:pt>
                <c:pt idx="2">
                  <c:v>2018 г.</c:v>
                </c:pt>
                <c:pt idx="3">
                  <c:v>2019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13500</c:v>
                </c:pt>
                <c:pt idx="1">
                  <c:v>14491</c:v>
                </c:pt>
                <c:pt idx="2">
                  <c:v>14900</c:v>
                </c:pt>
                <c:pt idx="3">
                  <c:v>15450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9FA-434A-A7C1-9EF75B2AB7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33582888"/>
        <c:axId val="333579360"/>
        <c:axId val="0"/>
      </c:bar3DChart>
      <c:catAx>
        <c:axId val="3335828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3579360"/>
        <c:crosses val="autoZero"/>
        <c:auto val="1"/>
        <c:lblAlgn val="ctr"/>
        <c:lblOffset val="100"/>
        <c:noMultiLvlLbl val="0"/>
      </c:catAx>
      <c:valAx>
        <c:axId val="333579360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3582888"/>
        <c:crosses val="autoZero"/>
        <c:crossBetween val="between"/>
      </c:valAx>
      <c:spPr>
        <a:blipFill>
          <a:blip xmlns:r="http://schemas.openxmlformats.org/officeDocument/2006/relationships" r:embed="rId3"/>
          <a:tile tx="0" ty="0" sx="100000" sy="100000" flip="none" algn="tl"/>
        </a:blipFill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3200"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26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3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3">
      <a:schemeClr val="dk1"/>
    </cs:effectRef>
    <cs:fontRef idx="minor">
      <a:schemeClr val="tx1"/>
    </cs:fontRef>
  </cs:dataPoint3D>
  <cs:dataPointLine>
    <cs:lnRef idx="1">
      <cs:styleClr val="auto"/>
    </cs:lnRef>
    <cs:lineWidthScale>7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3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3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3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880A25-DA2E-466B-ADC8-D55A54FE32B4}" type="doc">
      <dgm:prSet loTypeId="urn:microsoft.com/office/officeart/2005/8/layout/cycle5" loCatId="cycle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969C1DF-37E4-41B4-B826-8345A57E8735}">
      <dgm:prSet phldrT="[Текст]" custT="1"/>
      <dgm:spPr/>
      <dgm:t>
        <a:bodyPr/>
        <a:lstStyle/>
        <a:p>
          <a:r>
            <a:rPr lang="ru-RU" sz="2400" b="1" dirty="0" smtClean="0"/>
            <a:t>Элементы высокого уровня качества обслуживания:</a:t>
          </a:r>
          <a:endParaRPr lang="ru-RU" sz="2400" b="1" dirty="0"/>
        </a:p>
      </dgm:t>
    </dgm:pt>
    <dgm:pt modelId="{B6465495-A093-44CA-90EE-2C6D0A62A857}" type="parTrans" cxnId="{D4BECE30-FC0D-4C8F-B7F4-BA07ACA394A4}">
      <dgm:prSet/>
      <dgm:spPr/>
      <dgm:t>
        <a:bodyPr/>
        <a:lstStyle/>
        <a:p>
          <a:endParaRPr lang="ru-RU"/>
        </a:p>
      </dgm:t>
    </dgm:pt>
    <dgm:pt modelId="{366FEA59-C67A-4F18-933E-C468164E0167}" type="sibTrans" cxnId="{D4BECE30-FC0D-4C8F-B7F4-BA07ACA394A4}">
      <dgm:prSet/>
      <dgm:spPr/>
      <dgm:t>
        <a:bodyPr/>
        <a:lstStyle/>
        <a:p>
          <a:endParaRPr lang="ru-RU"/>
        </a:p>
      </dgm:t>
    </dgm:pt>
    <dgm:pt modelId="{1A595154-3BF5-43C6-B81A-C76EAFEC5F69}">
      <dgm:prSet phldrT="[Текст]" custT="1"/>
      <dgm:spPr/>
      <dgm:t>
        <a:bodyPr/>
        <a:lstStyle/>
        <a:p>
          <a:r>
            <a:rPr lang="ru-RU" sz="1800" dirty="0" smtClean="0"/>
            <a:t>Эффективного удовлетворения потребностей клиентов в качественных продуктах питания, блюд; </a:t>
          </a:r>
          <a:endParaRPr lang="ru-RU" sz="1800" dirty="0"/>
        </a:p>
      </dgm:t>
    </dgm:pt>
    <dgm:pt modelId="{F12195CD-A2A2-43B7-8984-5EB6028224A7}" type="parTrans" cxnId="{B69DA6A2-2B32-47F3-847A-2D8CBFD16256}">
      <dgm:prSet/>
      <dgm:spPr/>
      <dgm:t>
        <a:bodyPr/>
        <a:lstStyle/>
        <a:p>
          <a:endParaRPr lang="ru-RU"/>
        </a:p>
      </dgm:t>
    </dgm:pt>
    <dgm:pt modelId="{D019987F-E6C4-400A-9A41-55BBD61C0ACD}" type="sibTrans" cxnId="{B69DA6A2-2B32-47F3-847A-2D8CBFD16256}">
      <dgm:prSet/>
      <dgm:spPr/>
      <dgm:t>
        <a:bodyPr/>
        <a:lstStyle/>
        <a:p>
          <a:endParaRPr lang="ru-RU"/>
        </a:p>
      </dgm:t>
    </dgm:pt>
    <dgm:pt modelId="{E266D2C2-0389-4689-A79C-1C1BF97963DE}">
      <dgm:prSet phldrT="[Текст]" custT="1"/>
      <dgm:spPr/>
      <dgm:t>
        <a:bodyPr/>
        <a:lstStyle/>
        <a:p>
          <a:r>
            <a:rPr lang="ru-RU" sz="1800" dirty="0" smtClean="0"/>
            <a:t>Обеспечения высоких показателей скорости и надежности обслуживания, соответствующих потребностям клиентов; </a:t>
          </a:r>
          <a:endParaRPr lang="ru-RU" sz="1800" dirty="0"/>
        </a:p>
      </dgm:t>
    </dgm:pt>
    <dgm:pt modelId="{F96149A0-7334-4FC0-B701-6D30DA84EF23}" type="parTrans" cxnId="{DC54506E-59C5-42AA-AE50-D51F72C639A2}">
      <dgm:prSet/>
      <dgm:spPr/>
      <dgm:t>
        <a:bodyPr/>
        <a:lstStyle/>
        <a:p>
          <a:endParaRPr lang="ru-RU"/>
        </a:p>
      </dgm:t>
    </dgm:pt>
    <dgm:pt modelId="{3377D6B6-07D6-481B-8FE5-9706C10C04E0}" type="sibTrans" cxnId="{DC54506E-59C5-42AA-AE50-D51F72C639A2}">
      <dgm:prSet/>
      <dgm:spPr/>
      <dgm:t>
        <a:bodyPr/>
        <a:lstStyle/>
        <a:p>
          <a:endParaRPr lang="ru-RU"/>
        </a:p>
      </dgm:t>
    </dgm:pt>
    <dgm:pt modelId="{1BB87786-92FE-409E-886C-9031A668AC50}">
      <dgm:prSet phldrT="[Текст]" custT="1"/>
      <dgm:spPr/>
      <dgm:t>
        <a:bodyPr/>
        <a:lstStyle/>
        <a:p>
          <a:r>
            <a:rPr lang="ru-RU" sz="1800" dirty="0" smtClean="0"/>
            <a:t>Создания для клиентов атмосферы открытости, вежливости, комфорта и уюта, располагающего к потреблению пищи; </a:t>
          </a:r>
          <a:endParaRPr lang="ru-RU" sz="1800" dirty="0"/>
        </a:p>
      </dgm:t>
    </dgm:pt>
    <dgm:pt modelId="{B605E429-7D64-420E-B33E-19879A12661B}" type="parTrans" cxnId="{38D5823B-6625-47FE-874F-50E19F74E749}">
      <dgm:prSet/>
      <dgm:spPr/>
      <dgm:t>
        <a:bodyPr/>
        <a:lstStyle/>
        <a:p>
          <a:endParaRPr lang="ru-RU"/>
        </a:p>
      </dgm:t>
    </dgm:pt>
    <dgm:pt modelId="{57F8931F-D5FE-47D4-BC16-47A3CD8DA994}" type="sibTrans" cxnId="{38D5823B-6625-47FE-874F-50E19F74E749}">
      <dgm:prSet/>
      <dgm:spPr/>
      <dgm:t>
        <a:bodyPr/>
        <a:lstStyle/>
        <a:p>
          <a:endParaRPr lang="ru-RU"/>
        </a:p>
      </dgm:t>
    </dgm:pt>
    <dgm:pt modelId="{74CBBB39-BC15-4197-ADA2-8B2695B35EA9}" type="pres">
      <dgm:prSet presAssocID="{7D880A25-DA2E-466B-ADC8-D55A54FE32B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CB3358-961C-44E6-913D-29F3284A12C4}" type="pres">
      <dgm:prSet presAssocID="{2969C1DF-37E4-41B4-B826-8345A57E8735}" presName="node" presStyleLbl="node1" presStyleIdx="0" presStyleCnt="4" custScaleX="6143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1F60BF-0247-4811-814E-803E1783C0F1}" type="pres">
      <dgm:prSet presAssocID="{2969C1DF-37E4-41B4-B826-8345A57E8735}" presName="spNode" presStyleCnt="0"/>
      <dgm:spPr/>
    </dgm:pt>
    <dgm:pt modelId="{3F549BC7-1972-4CD5-A827-0CB7EB11B7B2}" type="pres">
      <dgm:prSet presAssocID="{366FEA59-C67A-4F18-933E-C468164E0167}" presName="sibTrans" presStyleLbl="sibTrans1D1" presStyleIdx="0" presStyleCnt="4"/>
      <dgm:spPr/>
      <dgm:t>
        <a:bodyPr/>
        <a:lstStyle/>
        <a:p>
          <a:endParaRPr lang="ru-RU"/>
        </a:p>
      </dgm:t>
    </dgm:pt>
    <dgm:pt modelId="{FD00EE61-9F96-4722-859A-60F870DA1AD3}" type="pres">
      <dgm:prSet presAssocID="{1A595154-3BF5-43C6-B81A-C76EAFEC5F69}" presName="node" presStyleLbl="node1" presStyleIdx="1" presStyleCnt="4" custScaleX="296286" custScaleY="144107" custRadScaleRad="155374" custRadScaleInc="-7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CBF188-40F5-480C-99E7-B1A88BB6EFB4}" type="pres">
      <dgm:prSet presAssocID="{1A595154-3BF5-43C6-B81A-C76EAFEC5F69}" presName="spNode" presStyleCnt="0"/>
      <dgm:spPr/>
    </dgm:pt>
    <dgm:pt modelId="{335362E1-5742-434D-9E14-30F058C30C8F}" type="pres">
      <dgm:prSet presAssocID="{D019987F-E6C4-400A-9A41-55BBD61C0ACD}" presName="sibTrans" presStyleLbl="sibTrans1D1" presStyleIdx="1" presStyleCnt="4"/>
      <dgm:spPr/>
      <dgm:t>
        <a:bodyPr/>
        <a:lstStyle/>
        <a:p>
          <a:endParaRPr lang="ru-RU"/>
        </a:p>
      </dgm:t>
    </dgm:pt>
    <dgm:pt modelId="{AFCC0E78-3A1F-44D4-B4F3-9D81C1236838}" type="pres">
      <dgm:prSet presAssocID="{E266D2C2-0389-4689-A79C-1C1BF97963DE}" presName="node" presStyleLbl="node1" presStyleIdx="2" presStyleCnt="4" custScaleX="344125" custScaleY="1403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34A6A1-8D04-4627-86CF-674B34CC69BA}" type="pres">
      <dgm:prSet presAssocID="{E266D2C2-0389-4689-A79C-1C1BF97963DE}" presName="spNode" presStyleCnt="0"/>
      <dgm:spPr/>
    </dgm:pt>
    <dgm:pt modelId="{CE757C61-25FE-49FE-A8C3-D69A002D36CA}" type="pres">
      <dgm:prSet presAssocID="{3377D6B6-07D6-481B-8FE5-9706C10C04E0}" presName="sibTrans" presStyleLbl="sibTrans1D1" presStyleIdx="2" presStyleCnt="4"/>
      <dgm:spPr/>
      <dgm:t>
        <a:bodyPr/>
        <a:lstStyle/>
        <a:p>
          <a:endParaRPr lang="ru-RU"/>
        </a:p>
      </dgm:t>
    </dgm:pt>
    <dgm:pt modelId="{5EA58789-8303-43C0-86D6-100FB1ECDBC6}" type="pres">
      <dgm:prSet presAssocID="{1BB87786-92FE-409E-886C-9031A668AC50}" presName="node" presStyleLbl="node1" presStyleIdx="3" presStyleCnt="4" custScaleX="287630" custScaleY="140208" custRadScaleRad="1424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DC1538-FCDC-4063-860A-6C284AD0D98A}" type="pres">
      <dgm:prSet presAssocID="{1BB87786-92FE-409E-886C-9031A668AC50}" presName="spNode" presStyleCnt="0"/>
      <dgm:spPr/>
    </dgm:pt>
    <dgm:pt modelId="{EDAC6BFA-314F-4D6B-A268-5D644AF09B4E}" type="pres">
      <dgm:prSet presAssocID="{57F8931F-D5FE-47D4-BC16-47A3CD8DA994}" presName="sibTrans" presStyleLbl="sibTrans1D1" presStyleIdx="3" presStyleCnt="4"/>
      <dgm:spPr/>
      <dgm:t>
        <a:bodyPr/>
        <a:lstStyle/>
        <a:p>
          <a:endParaRPr lang="ru-RU"/>
        </a:p>
      </dgm:t>
    </dgm:pt>
  </dgm:ptLst>
  <dgm:cxnLst>
    <dgm:cxn modelId="{F8517456-04EC-4856-86F1-46BBA2C4559E}" type="presOf" srcId="{E266D2C2-0389-4689-A79C-1C1BF97963DE}" destId="{AFCC0E78-3A1F-44D4-B4F3-9D81C1236838}" srcOrd="0" destOrd="0" presId="urn:microsoft.com/office/officeart/2005/8/layout/cycle5"/>
    <dgm:cxn modelId="{65ED378F-7335-4C17-B1C4-93814B0B460F}" type="presOf" srcId="{1BB87786-92FE-409E-886C-9031A668AC50}" destId="{5EA58789-8303-43C0-86D6-100FB1ECDBC6}" srcOrd="0" destOrd="0" presId="urn:microsoft.com/office/officeart/2005/8/layout/cycle5"/>
    <dgm:cxn modelId="{9FD2190A-0C11-41C5-AE77-9AA1984300E6}" type="presOf" srcId="{7D880A25-DA2E-466B-ADC8-D55A54FE32B4}" destId="{74CBBB39-BC15-4197-ADA2-8B2695B35EA9}" srcOrd="0" destOrd="0" presId="urn:microsoft.com/office/officeart/2005/8/layout/cycle5"/>
    <dgm:cxn modelId="{CF13B003-F57D-4F68-95BC-E088C1FB823E}" type="presOf" srcId="{57F8931F-D5FE-47D4-BC16-47A3CD8DA994}" destId="{EDAC6BFA-314F-4D6B-A268-5D644AF09B4E}" srcOrd="0" destOrd="0" presId="urn:microsoft.com/office/officeart/2005/8/layout/cycle5"/>
    <dgm:cxn modelId="{D7E5A901-0EE6-4C63-B9C6-AD24454D81C3}" type="presOf" srcId="{D019987F-E6C4-400A-9A41-55BBD61C0ACD}" destId="{335362E1-5742-434D-9E14-30F058C30C8F}" srcOrd="0" destOrd="0" presId="urn:microsoft.com/office/officeart/2005/8/layout/cycle5"/>
    <dgm:cxn modelId="{3BC693A6-5497-4FBB-A85B-2E2154DA68F9}" type="presOf" srcId="{2969C1DF-37E4-41B4-B826-8345A57E8735}" destId="{EBCB3358-961C-44E6-913D-29F3284A12C4}" srcOrd="0" destOrd="0" presId="urn:microsoft.com/office/officeart/2005/8/layout/cycle5"/>
    <dgm:cxn modelId="{2AD42FCC-5B6B-4D33-9BE4-8B7846AA8C02}" type="presOf" srcId="{1A595154-3BF5-43C6-B81A-C76EAFEC5F69}" destId="{FD00EE61-9F96-4722-859A-60F870DA1AD3}" srcOrd="0" destOrd="0" presId="urn:microsoft.com/office/officeart/2005/8/layout/cycle5"/>
    <dgm:cxn modelId="{E8FBAE6C-7FD4-4408-BD15-4A49DFCA59E5}" type="presOf" srcId="{3377D6B6-07D6-481B-8FE5-9706C10C04E0}" destId="{CE757C61-25FE-49FE-A8C3-D69A002D36CA}" srcOrd="0" destOrd="0" presId="urn:microsoft.com/office/officeart/2005/8/layout/cycle5"/>
    <dgm:cxn modelId="{8DA53F93-AD4C-43E9-A2CF-D18327D4E9F6}" type="presOf" srcId="{366FEA59-C67A-4F18-933E-C468164E0167}" destId="{3F549BC7-1972-4CD5-A827-0CB7EB11B7B2}" srcOrd="0" destOrd="0" presId="urn:microsoft.com/office/officeart/2005/8/layout/cycle5"/>
    <dgm:cxn modelId="{DC54506E-59C5-42AA-AE50-D51F72C639A2}" srcId="{7D880A25-DA2E-466B-ADC8-D55A54FE32B4}" destId="{E266D2C2-0389-4689-A79C-1C1BF97963DE}" srcOrd="2" destOrd="0" parTransId="{F96149A0-7334-4FC0-B701-6D30DA84EF23}" sibTransId="{3377D6B6-07D6-481B-8FE5-9706C10C04E0}"/>
    <dgm:cxn modelId="{38D5823B-6625-47FE-874F-50E19F74E749}" srcId="{7D880A25-DA2E-466B-ADC8-D55A54FE32B4}" destId="{1BB87786-92FE-409E-886C-9031A668AC50}" srcOrd="3" destOrd="0" parTransId="{B605E429-7D64-420E-B33E-19879A12661B}" sibTransId="{57F8931F-D5FE-47D4-BC16-47A3CD8DA994}"/>
    <dgm:cxn modelId="{D4BECE30-FC0D-4C8F-B7F4-BA07ACA394A4}" srcId="{7D880A25-DA2E-466B-ADC8-D55A54FE32B4}" destId="{2969C1DF-37E4-41B4-B826-8345A57E8735}" srcOrd="0" destOrd="0" parTransId="{B6465495-A093-44CA-90EE-2C6D0A62A857}" sibTransId="{366FEA59-C67A-4F18-933E-C468164E0167}"/>
    <dgm:cxn modelId="{B69DA6A2-2B32-47F3-847A-2D8CBFD16256}" srcId="{7D880A25-DA2E-466B-ADC8-D55A54FE32B4}" destId="{1A595154-3BF5-43C6-B81A-C76EAFEC5F69}" srcOrd="1" destOrd="0" parTransId="{F12195CD-A2A2-43B7-8984-5EB6028224A7}" sibTransId="{D019987F-E6C4-400A-9A41-55BBD61C0ACD}"/>
    <dgm:cxn modelId="{7E480A74-30B5-4AA1-A3BF-BB12B2EED1BB}" type="presParOf" srcId="{74CBBB39-BC15-4197-ADA2-8B2695B35EA9}" destId="{EBCB3358-961C-44E6-913D-29F3284A12C4}" srcOrd="0" destOrd="0" presId="urn:microsoft.com/office/officeart/2005/8/layout/cycle5"/>
    <dgm:cxn modelId="{A0214E85-B618-4B74-9D44-12B70011EA24}" type="presParOf" srcId="{74CBBB39-BC15-4197-ADA2-8B2695B35EA9}" destId="{6C1F60BF-0247-4811-814E-803E1783C0F1}" srcOrd="1" destOrd="0" presId="urn:microsoft.com/office/officeart/2005/8/layout/cycle5"/>
    <dgm:cxn modelId="{A119004F-6D9E-457E-B0C1-418E5C5CD083}" type="presParOf" srcId="{74CBBB39-BC15-4197-ADA2-8B2695B35EA9}" destId="{3F549BC7-1972-4CD5-A827-0CB7EB11B7B2}" srcOrd="2" destOrd="0" presId="urn:microsoft.com/office/officeart/2005/8/layout/cycle5"/>
    <dgm:cxn modelId="{D32F61E4-91D5-44B4-B312-E8F107C4E008}" type="presParOf" srcId="{74CBBB39-BC15-4197-ADA2-8B2695B35EA9}" destId="{FD00EE61-9F96-4722-859A-60F870DA1AD3}" srcOrd="3" destOrd="0" presId="urn:microsoft.com/office/officeart/2005/8/layout/cycle5"/>
    <dgm:cxn modelId="{5A419A10-48CA-47BC-96CA-626D0988D82B}" type="presParOf" srcId="{74CBBB39-BC15-4197-ADA2-8B2695B35EA9}" destId="{F9CBF188-40F5-480C-99E7-B1A88BB6EFB4}" srcOrd="4" destOrd="0" presId="urn:microsoft.com/office/officeart/2005/8/layout/cycle5"/>
    <dgm:cxn modelId="{378DF752-133A-4D20-A1AA-BCB833BC410C}" type="presParOf" srcId="{74CBBB39-BC15-4197-ADA2-8B2695B35EA9}" destId="{335362E1-5742-434D-9E14-30F058C30C8F}" srcOrd="5" destOrd="0" presId="urn:microsoft.com/office/officeart/2005/8/layout/cycle5"/>
    <dgm:cxn modelId="{E775A785-EC3E-4063-B87E-C882E00FDE98}" type="presParOf" srcId="{74CBBB39-BC15-4197-ADA2-8B2695B35EA9}" destId="{AFCC0E78-3A1F-44D4-B4F3-9D81C1236838}" srcOrd="6" destOrd="0" presId="urn:microsoft.com/office/officeart/2005/8/layout/cycle5"/>
    <dgm:cxn modelId="{5A494E23-C796-4AC9-87F6-5543886B5641}" type="presParOf" srcId="{74CBBB39-BC15-4197-ADA2-8B2695B35EA9}" destId="{BB34A6A1-8D04-4627-86CF-674B34CC69BA}" srcOrd="7" destOrd="0" presId="urn:microsoft.com/office/officeart/2005/8/layout/cycle5"/>
    <dgm:cxn modelId="{8A54BCFE-9B8E-4D34-9BED-A3867CA93E3F}" type="presParOf" srcId="{74CBBB39-BC15-4197-ADA2-8B2695B35EA9}" destId="{CE757C61-25FE-49FE-A8C3-D69A002D36CA}" srcOrd="8" destOrd="0" presId="urn:microsoft.com/office/officeart/2005/8/layout/cycle5"/>
    <dgm:cxn modelId="{0ABB1C57-FB75-42D6-9DA3-4C323BA39E1E}" type="presParOf" srcId="{74CBBB39-BC15-4197-ADA2-8B2695B35EA9}" destId="{5EA58789-8303-43C0-86D6-100FB1ECDBC6}" srcOrd="9" destOrd="0" presId="urn:microsoft.com/office/officeart/2005/8/layout/cycle5"/>
    <dgm:cxn modelId="{1D43D93F-E042-45B1-B5CA-D3FF9B756523}" type="presParOf" srcId="{74CBBB39-BC15-4197-ADA2-8B2695B35EA9}" destId="{56DC1538-FCDC-4063-860A-6C284AD0D98A}" srcOrd="10" destOrd="0" presId="urn:microsoft.com/office/officeart/2005/8/layout/cycle5"/>
    <dgm:cxn modelId="{C75B027F-A150-4B82-9531-26CDA7BBC44A}" type="presParOf" srcId="{74CBBB39-BC15-4197-ADA2-8B2695B35EA9}" destId="{EDAC6BFA-314F-4D6B-A268-5D644AF09B4E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EBDEEA-D40D-49EA-968E-BA085ADFA919}" type="doc">
      <dgm:prSet loTypeId="urn:microsoft.com/office/officeart/2005/8/layout/radial1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5581EE65-A792-4001-A4AE-EDB9C732E2C6}">
      <dgm:prSet phldrT="[Текст]" custT="1"/>
      <dgm:spPr/>
      <dgm:t>
        <a:bodyPr/>
        <a:lstStyle/>
        <a:p>
          <a:r>
            <a:rPr lang="ru-RU" sz="2000" b="1" dirty="0" smtClean="0"/>
            <a:t>Факторы присущие клиентоориентированному предприятию общественного питания</a:t>
          </a:r>
          <a:endParaRPr lang="ru-RU" sz="2000" b="1" dirty="0"/>
        </a:p>
      </dgm:t>
    </dgm:pt>
    <dgm:pt modelId="{C5339FEA-9499-4643-8E7D-0F08E5692ED8}" type="parTrans" cxnId="{219D8C75-303C-4BDD-87AA-B8770027F326}">
      <dgm:prSet/>
      <dgm:spPr/>
      <dgm:t>
        <a:bodyPr/>
        <a:lstStyle/>
        <a:p>
          <a:endParaRPr lang="ru-RU"/>
        </a:p>
      </dgm:t>
    </dgm:pt>
    <dgm:pt modelId="{47EB794B-F6F3-4497-8CB1-65F754108107}" type="sibTrans" cxnId="{219D8C75-303C-4BDD-87AA-B8770027F326}">
      <dgm:prSet/>
      <dgm:spPr/>
      <dgm:t>
        <a:bodyPr/>
        <a:lstStyle/>
        <a:p>
          <a:endParaRPr lang="ru-RU"/>
        </a:p>
      </dgm:t>
    </dgm:pt>
    <dgm:pt modelId="{F05235D0-FBB7-4D36-85CB-F77F0FFF01C9}">
      <dgm:prSet phldrT="[Текст]" custT="1"/>
      <dgm:spPr/>
      <dgm:t>
        <a:bodyPr/>
        <a:lstStyle/>
        <a:p>
          <a:r>
            <a:rPr lang="ru-RU" sz="1600" dirty="0" smtClean="0"/>
            <a:t>Сформированная клиентская политика; </a:t>
          </a:r>
          <a:endParaRPr lang="ru-RU" sz="1600" dirty="0"/>
        </a:p>
      </dgm:t>
    </dgm:pt>
    <dgm:pt modelId="{A1BFDEDD-BD67-40BB-9DB5-8C764C531A72}" type="parTrans" cxnId="{DF9C13CB-3C90-4A61-9376-6B0C70C218C2}">
      <dgm:prSet/>
      <dgm:spPr/>
      <dgm:t>
        <a:bodyPr/>
        <a:lstStyle/>
        <a:p>
          <a:endParaRPr lang="ru-RU"/>
        </a:p>
      </dgm:t>
    </dgm:pt>
    <dgm:pt modelId="{7FB9C6BC-DB91-4A7E-A29A-BE03E6DD9F1E}" type="sibTrans" cxnId="{DF9C13CB-3C90-4A61-9376-6B0C70C218C2}">
      <dgm:prSet/>
      <dgm:spPr/>
      <dgm:t>
        <a:bodyPr/>
        <a:lstStyle/>
        <a:p>
          <a:endParaRPr lang="ru-RU"/>
        </a:p>
      </dgm:t>
    </dgm:pt>
    <dgm:pt modelId="{D21B6C35-0B84-478F-8874-3E1E17A61A25}">
      <dgm:prSet phldrT="[Текст]" custT="1"/>
      <dgm:spPr/>
      <dgm:t>
        <a:bodyPr/>
        <a:lstStyle/>
        <a:p>
          <a:r>
            <a:rPr lang="ru-RU" sz="1600" dirty="0" smtClean="0"/>
            <a:t>Эффективно построенная деятельность по привлечению новых клиентов; </a:t>
          </a:r>
          <a:endParaRPr lang="ru-RU" sz="1600" dirty="0"/>
        </a:p>
      </dgm:t>
    </dgm:pt>
    <dgm:pt modelId="{20AE7CB5-C114-4363-8E11-E6755CA6B530}" type="parTrans" cxnId="{FE1E4641-45A3-45EF-A7D9-A51AB5E7150C}">
      <dgm:prSet/>
      <dgm:spPr/>
      <dgm:t>
        <a:bodyPr/>
        <a:lstStyle/>
        <a:p>
          <a:endParaRPr lang="ru-RU"/>
        </a:p>
      </dgm:t>
    </dgm:pt>
    <dgm:pt modelId="{2EBE9B12-D67C-4A9F-841F-61233C40ABE8}" type="sibTrans" cxnId="{FE1E4641-45A3-45EF-A7D9-A51AB5E7150C}">
      <dgm:prSet/>
      <dgm:spPr/>
      <dgm:t>
        <a:bodyPr/>
        <a:lstStyle/>
        <a:p>
          <a:endParaRPr lang="ru-RU"/>
        </a:p>
      </dgm:t>
    </dgm:pt>
    <dgm:pt modelId="{C9A72F55-E676-4E29-826A-8A748A861593}">
      <dgm:prSet phldrT="[Текст]" custT="1"/>
      <dgm:spPr/>
      <dgm:t>
        <a:bodyPr/>
        <a:lstStyle/>
        <a:p>
          <a:r>
            <a:rPr lang="ru-RU" sz="1600" dirty="0" smtClean="0"/>
            <a:t>Наличие конкурентоспособных бизнес-технологий работы с гостями;</a:t>
          </a:r>
          <a:endParaRPr lang="ru-RU" sz="1600" dirty="0"/>
        </a:p>
      </dgm:t>
    </dgm:pt>
    <dgm:pt modelId="{9D188DF5-683B-4191-ACFD-5C91DF965F98}" type="parTrans" cxnId="{BE16530B-FE60-495D-97CD-9A8D90C323F3}">
      <dgm:prSet/>
      <dgm:spPr/>
      <dgm:t>
        <a:bodyPr/>
        <a:lstStyle/>
        <a:p>
          <a:endParaRPr lang="ru-RU"/>
        </a:p>
      </dgm:t>
    </dgm:pt>
    <dgm:pt modelId="{344A7525-0701-4300-A12D-C568EC1045B1}" type="sibTrans" cxnId="{BE16530B-FE60-495D-97CD-9A8D90C323F3}">
      <dgm:prSet/>
      <dgm:spPr/>
      <dgm:t>
        <a:bodyPr/>
        <a:lstStyle/>
        <a:p>
          <a:endParaRPr lang="ru-RU"/>
        </a:p>
      </dgm:t>
    </dgm:pt>
    <dgm:pt modelId="{EEBBC0AD-2232-4D25-9131-F1AFBD3D8922}">
      <dgm:prSet phldrT="[Текст]" custT="1"/>
      <dgm:spPr/>
      <dgm:t>
        <a:bodyPr/>
        <a:lstStyle/>
        <a:p>
          <a:r>
            <a:rPr lang="ru-RU" sz="1600" dirty="0" smtClean="0"/>
            <a:t>Осуществление систематической оценки качества обслуживания клиентов; </a:t>
          </a:r>
          <a:endParaRPr lang="ru-RU" sz="1600" dirty="0"/>
        </a:p>
      </dgm:t>
    </dgm:pt>
    <dgm:pt modelId="{A72972FE-F694-4D6F-94FE-4A152CB38EEE}" type="parTrans" cxnId="{B3D29476-1F33-4429-A97E-D9E63F39E2B4}">
      <dgm:prSet/>
      <dgm:spPr/>
      <dgm:t>
        <a:bodyPr/>
        <a:lstStyle/>
        <a:p>
          <a:endParaRPr lang="ru-RU"/>
        </a:p>
      </dgm:t>
    </dgm:pt>
    <dgm:pt modelId="{E76C3426-8450-48DF-B583-A9A7A9AD0E77}" type="sibTrans" cxnId="{B3D29476-1F33-4429-A97E-D9E63F39E2B4}">
      <dgm:prSet/>
      <dgm:spPr/>
      <dgm:t>
        <a:bodyPr/>
        <a:lstStyle/>
        <a:p>
          <a:endParaRPr lang="ru-RU"/>
        </a:p>
      </dgm:t>
    </dgm:pt>
    <dgm:pt modelId="{DFEBD726-DD15-4997-819B-A00E5B174497}">
      <dgm:prSet phldrT="[Текст]" custT="1"/>
      <dgm:spPr/>
      <dgm:t>
        <a:bodyPr/>
        <a:lstStyle/>
        <a:p>
          <a:r>
            <a:rPr lang="ru-RU" sz="1600" dirty="0" smtClean="0"/>
            <a:t>Сегментация клиентской базы; </a:t>
          </a:r>
          <a:endParaRPr lang="ru-RU" sz="1600" dirty="0"/>
        </a:p>
      </dgm:t>
    </dgm:pt>
    <dgm:pt modelId="{64CC9C2D-DFE2-4929-9C90-7390F93CA9F7}" type="parTrans" cxnId="{FB3BA17A-5DFA-42F4-9085-76BF0A8B808A}">
      <dgm:prSet/>
      <dgm:spPr/>
      <dgm:t>
        <a:bodyPr/>
        <a:lstStyle/>
        <a:p>
          <a:endParaRPr lang="ru-RU"/>
        </a:p>
      </dgm:t>
    </dgm:pt>
    <dgm:pt modelId="{2889F154-83AE-4381-A691-7A31CC502E7E}" type="sibTrans" cxnId="{FB3BA17A-5DFA-42F4-9085-76BF0A8B808A}">
      <dgm:prSet/>
      <dgm:spPr/>
      <dgm:t>
        <a:bodyPr/>
        <a:lstStyle/>
        <a:p>
          <a:endParaRPr lang="ru-RU"/>
        </a:p>
      </dgm:t>
    </dgm:pt>
    <dgm:pt modelId="{A90440DB-018D-420E-A7C9-08CE2C119479}">
      <dgm:prSet phldrT="[Текст]" custT="1"/>
      <dgm:spPr/>
      <dgm:t>
        <a:bodyPr/>
        <a:lstStyle/>
        <a:p>
          <a:r>
            <a:rPr lang="ru-RU" sz="1600" dirty="0" smtClean="0"/>
            <a:t>Развитие взаимовыгодных отношений с клиентами посредством оказания помощи;</a:t>
          </a:r>
          <a:endParaRPr lang="ru-RU" sz="1600" dirty="0"/>
        </a:p>
      </dgm:t>
    </dgm:pt>
    <dgm:pt modelId="{1AC4D24C-1600-4058-BFD3-FDCF47DA0955}" type="parTrans" cxnId="{3E4BF532-B4D0-4EEA-980F-87BE91CDF998}">
      <dgm:prSet/>
      <dgm:spPr/>
      <dgm:t>
        <a:bodyPr/>
        <a:lstStyle/>
        <a:p>
          <a:endParaRPr lang="ru-RU"/>
        </a:p>
      </dgm:t>
    </dgm:pt>
    <dgm:pt modelId="{D1ED8A82-B474-46F0-8102-71A36E294683}" type="sibTrans" cxnId="{3E4BF532-B4D0-4EEA-980F-87BE91CDF998}">
      <dgm:prSet/>
      <dgm:spPr/>
      <dgm:t>
        <a:bodyPr/>
        <a:lstStyle/>
        <a:p>
          <a:endParaRPr lang="ru-RU"/>
        </a:p>
      </dgm:t>
    </dgm:pt>
    <dgm:pt modelId="{1C875B73-DBD9-40BB-8D38-EC0FBC0D46BB}" type="pres">
      <dgm:prSet presAssocID="{BFEBDEEA-D40D-49EA-968E-BA085ADFA91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ECA39F-C7F7-4EA4-993C-7B549EB23E87}" type="pres">
      <dgm:prSet presAssocID="{5581EE65-A792-4001-A4AE-EDB9C732E2C6}" presName="centerShape" presStyleLbl="node0" presStyleIdx="0" presStyleCnt="1" custScaleX="299040" custScaleY="158637" custLinFactNeighborX="-3697" custLinFactNeighborY="-13803"/>
      <dgm:spPr/>
      <dgm:t>
        <a:bodyPr/>
        <a:lstStyle/>
        <a:p>
          <a:endParaRPr lang="ru-RU"/>
        </a:p>
      </dgm:t>
    </dgm:pt>
    <dgm:pt modelId="{9A37A571-3B56-4FB6-8469-F77504E61B85}" type="pres">
      <dgm:prSet presAssocID="{A1BFDEDD-BD67-40BB-9DB5-8C764C531A72}" presName="Name9" presStyleLbl="parChTrans1D2" presStyleIdx="0" presStyleCnt="6"/>
      <dgm:spPr/>
      <dgm:t>
        <a:bodyPr/>
        <a:lstStyle/>
        <a:p>
          <a:endParaRPr lang="ru-RU"/>
        </a:p>
      </dgm:t>
    </dgm:pt>
    <dgm:pt modelId="{9E543A7D-9049-4A98-B2ED-A7648A20CAA7}" type="pres">
      <dgm:prSet presAssocID="{A1BFDEDD-BD67-40BB-9DB5-8C764C531A72}" presName="connTx" presStyleLbl="parChTrans1D2" presStyleIdx="0" presStyleCnt="6"/>
      <dgm:spPr/>
      <dgm:t>
        <a:bodyPr/>
        <a:lstStyle/>
        <a:p>
          <a:endParaRPr lang="ru-RU"/>
        </a:p>
      </dgm:t>
    </dgm:pt>
    <dgm:pt modelId="{4D181214-73BB-4518-9922-60D5B8C42247}" type="pres">
      <dgm:prSet presAssocID="{F05235D0-FBB7-4D36-85CB-F77F0FFF01C9}" presName="node" presStyleLbl="node1" presStyleIdx="0" presStyleCnt="6" custScaleX="197656" custScaleY="112039" custRadScaleRad="290033" custRadScaleInc="3225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5CDD41-49E8-4A7A-95D5-3255554A2D2E}" type="pres">
      <dgm:prSet presAssocID="{20AE7CB5-C114-4363-8E11-E6755CA6B530}" presName="Name9" presStyleLbl="parChTrans1D2" presStyleIdx="1" presStyleCnt="6"/>
      <dgm:spPr/>
      <dgm:t>
        <a:bodyPr/>
        <a:lstStyle/>
        <a:p>
          <a:endParaRPr lang="ru-RU"/>
        </a:p>
      </dgm:t>
    </dgm:pt>
    <dgm:pt modelId="{8D0A41ED-FE29-495F-91C6-3CEC0D92F042}" type="pres">
      <dgm:prSet presAssocID="{20AE7CB5-C114-4363-8E11-E6755CA6B530}" presName="connTx" presStyleLbl="parChTrans1D2" presStyleIdx="1" presStyleCnt="6"/>
      <dgm:spPr/>
      <dgm:t>
        <a:bodyPr/>
        <a:lstStyle/>
        <a:p>
          <a:endParaRPr lang="ru-RU"/>
        </a:p>
      </dgm:t>
    </dgm:pt>
    <dgm:pt modelId="{91B3CF5A-3CA0-4BA6-A656-4F9A57CBBF6B}" type="pres">
      <dgm:prSet presAssocID="{D21B6C35-0B84-478F-8874-3E1E17A61A25}" presName="node" presStyleLbl="node1" presStyleIdx="1" presStyleCnt="6" custScaleX="231781" custScaleY="123527" custRadScaleRad="265577" custRadScaleInc="43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95A0CE-9947-4AB6-8C6F-6BA4DF24B58F}" type="pres">
      <dgm:prSet presAssocID="{9D188DF5-683B-4191-ACFD-5C91DF965F98}" presName="Name9" presStyleLbl="parChTrans1D2" presStyleIdx="2" presStyleCnt="6"/>
      <dgm:spPr/>
      <dgm:t>
        <a:bodyPr/>
        <a:lstStyle/>
        <a:p>
          <a:endParaRPr lang="ru-RU"/>
        </a:p>
      </dgm:t>
    </dgm:pt>
    <dgm:pt modelId="{3CFB13BF-E6F0-41DB-9A9A-3FBD33FA5C18}" type="pres">
      <dgm:prSet presAssocID="{9D188DF5-683B-4191-ACFD-5C91DF965F98}" presName="connTx" presStyleLbl="parChTrans1D2" presStyleIdx="2" presStyleCnt="6"/>
      <dgm:spPr/>
      <dgm:t>
        <a:bodyPr/>
        <a:lstStyle/>
        <a:p>
          <a:endParaRPr lang="ru-RU"/>
        </a:p>
      </dgm:t>
    </dgm:pt>
    <dgm:pt modelId="{0370F9B0-6882-4BA5-9BA1-34EE9BFA25CF}" type="pres">
      <dgm:prSet presAssocID="{C9A72F55-E676-4E29-826A-8A748A861593}" presName="node" presStyleLbl="node1" presStyleIdx="2" presStyleCnt="6" custScaleX="250313" custScaleY="130961" custRadScaleRad="145879" custRadScaleInc="151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8B08BB-C695-4A06-8FE8-E6833FAE17D3}" type="pres">
      <dgm:prSet presAssocID="{A72972FE-F694-4D6F-94FE-4A152CB38EEE}" presName="Name9" presStyleLbl="parChTrans1D2" presStyleIdx="3" presStyleCnt="6"/>
      <dgm:spPr/>
      <dgm:t>
        <a:bodyPr/>
        <a:lstStyle/>
        <a:p>
          <a:endParaRPr lang="ru-RU"/>
        </a:p>
      </dgm:t>
    </dgm:pt>
    <dgm:pt modelId="{A979D86A-6A90-4851-896C-FDD20D22F58F}" type="pres">
      <dgm:prSet presAssocID="{A72972FE-F694-4D6F-94FE-4A152CB38EEE}" presName="connTx" presStyleLbl="parChTrans1D2" presStyleIdx="3" presStyleCnt="6"/>
      <dgm:spPr/>
      <dgm:t>
        <a:bodyPr/>
        <a:lstStyle/>
        <a:p>
          <a:endParaRPr lang="ru-RU"/>
        </a:p>
      </dgm:t>
    </dgm:pt>
    <dgm:pt modelId="{6383F9BB-EECF-4C1F-B92E-E0E34B04A86F}" type="pres">
      <dgm:prSet presAssocID="{EEBBC0AD-2232-4D25-9131-F1AFBD3D8922}" presName="node" presStyleLbl="node1" presStyleIdx="3" presStyleCnt="6" custScaleX="258992" custScaleY="118289" custRadScaleRad="151496" custRadScaleInc="181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932932-378E-41CE-B401-493FB25A7A9A}" type="pres">
      <dgm:prSet presAssocID="{64CC9C2D-DFE2-4929-9C90-7390F93CA9F7}" presName="Name9" presStyleLbl="parChTrans1D2" presStyleIdx="4" presStyleCnt="6"/>
      <dgm:spPr/>
      <dgm:t>
        <a:bodyPr/>
        <a:lstStyle/>
        <a:p>
          <a:endParaRPr lang="ru-RU"/>
        </a:p>
      </dgm:t>
    </dgm:pt>
    <dgm:pt modelId="{FFD20784-CE79-4938-981D-1B9E95378C3D}" type="pres">
      <dgm:prSet presAssocID="{64CC9C2D-DFE2-4929-9C90-7390F93CA9F7}" presName="connTx" presStyleLbl="parChTrans1D2" presStyleIdx="4" presStyleCnt="6"/>
      <dgm:spPr/>
      <dgm:t>
        <a:bodyPr/>
        <a:lstStyle/>
        <a:p>
          <a:endParaRPr lang="ru-RU"/>
        </a:p>
      </dgm:t>
    </dgm:pt>
    <dgm:pt modelId="{6547FF6A-E16D-4F13-A6D8-80CE203EFE12}" type="pres">
      <dgm:prSet presAssocID="{DFEBD726-DD15-4997-819B-A00E5B174497}" presName="node" presStyleLbl="node1" presStyleIdx="4" presStyleCnt="6" custScaleX="156279" custRadScaleRad="277026" custRadScaleInc="835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5B114E-0B1D-4881-9023-1B751FD64DEF}" type="pres">
      <dgm:prSet presAssocID="{1AC4D24C-1600-4058-BFD3-FDCF47DA0955}" presName="Name9" presStyleLbl="parChTrans1D2" presStyleIdx="5" presStyleCnt="6"/>
      <dgm:spPr/>
      <dgm:t>
        <a:bodyPr/>
        <a:lstStyle/>
        <a:p>
          <a:endParaRPr lang="ru-RU"/>
        </a:p>
      </dgm:t>
    </dgm:pt>
    <dgm:pt modelId="{427F859E-24B9-41D7-A043-A376CD5F3A5A}" type="pres">
      <dgm:prSet presAssocID="{1AC4D24C-1600-4058-BFD3-FDCF47DA0955}" presName="connTx" presStyleLbl="parChTrans1D2" presStyleIdx="5" presStyleCnt="6"/>
      <dgm:spPr/>
      <dgm:t>
        <a:bodyPr/>
        <a:lstStyle/>
        <a:p>
          <a:endParaRPr lang="ru-RU"/>
        </a:p>
      </dgm:t>
    </dgm:pt>
    <dgm:pt modelId="{7299D088-AC90-46E4-81BE-059C437B4E98}" type="pres">
      <dgm:prSet presAssocID="{A90440DB-018D-420E-A7C9-08CE2C119479}" presName="node" presStyleLbl="node1" presStyleIdx="5" presStyleCnt="6" custScaleX="246919" custScaleY="117204" custRadScaleRad="288484" custRadScaleInc="-543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19D8C75-303C-4BDD-87AA-B8770027F326}" srcId="{BFEBDEEA-D40D-49EA-968E-BA085ADFA919}" destId="{5581EE65-A792-4001-A4AE-EDB9C732E2C6}" srcOrd="0" destOrd="0" parTransId="{C5339FEA-9499-4643-8E7D-0F08E5692ED8}" sibTransId="{47EB794B-F6F3-4497-8CB1-65F754108107}"/>
    <dgm:cxn modelId="{01762B9E-9A78-483D-A576-FEAFD4E9FA0A}" type="presOf" srcId="{DFEBD726-DD15-4997-819B-A00E5B174497}" destId="{6547FF6A-E16D-4F13-A6D8-80CE203EFE12}" srcOrd="0" destOrd="0" presId="urn:microsoft.com/office/officeart/2005/8/layout/radial1"/>
    <dgm:cxn modelId="{FE1E4641-45A3-45EF-A7D9-A51AB5E7150C}" srcId="{5581EE65-A792-4001-A4AE-EDB9C732E2C6}" destId="{D21B6C35-0B84-478F-8874-3E1E17A61A25}" srcOrd="1" destOrd="0" parTransId="{20AE7CB5-C114-4363-8E11-E6755CA6B530}" sibTransId="{2EBE9B12-D67C-4A9F-841F-61233C40ABE8}"/>
    <dgm:cxn modelId="{DF9C13CB-3C90-4A61-9376-6B0C70C218C2}" srcId="{5581EE65-A792-4001-A4AE-EDB9C732E2C6}" destId="{F05235D0-FBB7-4D36-85CB-F77F0FFF01C9}" srcOrd="0" destOrd="0" parTransId="{A1BFDEDD-BD67-40BB-9DB5-8C764C531A72}" sibTransId="{7FB9C6BC-DB91-4A7E-A29A-BE03E6DD9F1E}"/>
    <dgm:cxn modelId="{49376B62-742C-43AB-BBBF-320165BA1051}" type="presOf" srcId="{5581EE65-A792-4001-A4AE-EDB9C732E2C6}" destId="{1DECA39F-C7F7-4EA4-993C-7B549EB23E87}" srcOrd="0" destOrd="0" presId="urn:microsoft.com/office/officeart/2005/8/layout/radial1"/>
    <dgm:cxn modelId="{9EA8ABF4-D83D-4B6D-8C05-9A77AE814EFF}" type="presOf" srcId="{A1BFDEDD-BD67-40BB-9DB5-8C764C531A72}" destId="{9E543A7D-9049-4A98-B2ED-A7648A20CAA7}" srcOrd="1" destOrd="0" presId="urn:microsoft.com/office/officeart/2005/8/layout/radial1"/>
    <dgm:cxn modelId="{6AA88E70-A43D-4223-8DB8-875D19E86664}" type="presOf" srcId="{20AE7CB5-C114-4363-8E11-E6755CA6B530}" destId="{A55CDD41-49E8-4A7A-95D5-3255554A2D2E}" srcOrd="0" destOrd="0" presId="urn:microsoft.com/office/officeart/2005/8/layout/radial1"/>
    <dgm:cxn modelId="{219F8169-88AF-49C6-A5D0-48FBB08581A8}" type="presOf" srcId="{1AC4D24C-1600-4058-BFD3-FDCF47DA0955}" destId="{427F859E-24B9-41D7-A043-A376CD5F3A5A}" srcOrd="1" destOrd="0" presId="urn:microsoft.com/office/officeart/2005/8/layout/radial1"/>
    <dgm:cxn modelId="{3FB28918-326E-4AEA-B286-CCF8A36A7A4B}" type="presOf" srcId="{64CC9C2D-DFE2-4929-9C90-7390F93CA9F7}" destId="{FFD20784-CE79-4938-981D-1B9E95378C3D}" srcOrd="1" destOrd="0" presId="urn:microsoft.com/office/officeart/2005/8/layout/radial1"/>
    <dgm:cxn modelId="{C01ECFC9-BCED-4949-8457-680A7F19D4D2}" type="presOf" srcId="{64CC9C2D-DFE2-4929-9C90-7390F93CA9F7}" destId="{EC932932-378E-41CE-B401-493FB25A7A9A}" srcOrd="0" destOrd="0" presId="urn:microsoft.com/office/officeart/2005/8/layout/radial1"/>
    <dgm:cxn modelId="{90287C87-1650-4FC5-B322-A3E73D64D427}" type="presOf" srcId="{C9A72F55-E676-4E29-826A-8A748A861593}" destId="{0370F9B0-6882-4BA5-9BA1-34EE9BFA25CF}" srcOrd="0" destOrd="0" presId="urn:microsoft.com/office/officeart/2005/8/layout/radial1"/>
    <dgm:cxn modelId="{B3D29476-1F33-4429-A97E-D9E63F39E2B4}" srcId="{5581EE65-A792-4001-A4AE-EDB9C732E2C6}" destId="{EEBBC0AD-2232-4D25-9131-F1AFBD3D8922}" srcOrd="3" destOrd="0" parTransId="{A72972FE-F694-4D6F-94FE-4A152CB38EEE}" sibTransId="{E76C3426-8450-48DF-B583-A9A7A9AD0E77}"/>
    <dgm:cxn modelId="{7F38D067-726A-4E90-BB69-2169AC77DE37}" type="presOf" srcId="{1AC4D24C-1600-4058-BFD3-FDCF47DA0955}" destId="{4B5B114E-0B1D-4881-9023-1B751FD64DEF}" srcOrd="0" destOrd="0" presId="urn:microsoft.com/office/officeart/2005/8/layout/radial1"/>
    <dgm:cxn modelId="{3DA1C191-AE10-445C-9B22-09B39C35BAEF}" type="presOf" srcId="{BFEBDEEA-D40D-49EA-968E-BA085ADFA919}" destId="{1C875B73-DBD9-40BB-8D38-EC0FBC0D46BB}" srcOrd="0" destOrd="0" presId="urn:microsoft.com/office/officeart/2005/8/layout/radial1"/>
    <dgm:cxn modelId="{BE16530B-FE60-495D-97CD-9A8D90C323F3}" srcId="{5581EE65-A792-4001-A4AE-EDB9C732E2C6}" destId="{C9A72F55-E676-4E29-826A-8A748A861593}" srcOrd="2" destOrd="0" parTransId="{9D188DF5-683B-4191-ACFD-5C91DF965F98}" sibTransId="{344A7525-0701-4300-A12D-C568EC1045B1}"/>
    <dgm:cxn modelId="{326CFB11-6B55-4707-BBBC-ECC833DCA7BA}" type="presOf" srcId="{20AE7CB5-C114-4363-8E11-E6755CA6B530}" destId="{8D0A41ED-FE29-495F-91C6-3CEC0D92F042}" srcOrd="1" destOrd="0" presId="urn:microsoft.com/office/officeart/2005/8/layout/radial1"/>
    <dgm:cxn modelId="{8F4E601D-8285-4406-B04E-67937E5F26D4}" type="presOf" srcId="{A72972FE-F694-4D6F-94FE-4A152CB38EEE}" destId="{068B08BB-C695-4A06-8FE8-E6833FAE17D3}" srcOrd="0" destOrd="0" presId="urn:microsoft.com/office/officeart/2005/8/layout/radial1"/>
    <dgm:cxn modelId="{C7357502-D9BB-4DE1-9DBB-A8D913372663}" type="presOf" srcId="{9D188DF5-683B-4191-ACFD-5C91DF965F98}" destId="{7C95A0CE-9947-4AB6-8C6F-6BA4DF24B58F}" srcOrd="0" destOrd="0" presId="urn:microsoft.com/office/officeart/2005/8/layout/radial1"/>
    <dgm:cxn modelId="{AA7FB88F-A7DE-413B-AD12-D33ADB721F14}" type="presOf" srcId="{9D188DF5-683B-4191-ACFD-5C91DF965F98}" destId="{3CFB13BF-E6F0-41DB-9A9A-3FBD33FA5C18}" srcOrd="1" destOrd="0" presId="urn:microsoft.com/office/officeart/2005/8/layout/radial1"/>
    <dgm:cxn modelId="{8CD3E57B-E269-4DA8-90F0-DD6074155F8B}" type="presOf" srcId="{A72972FE-F694-4D6F-94FE-4A152CB38EEE}" destId="{A979D86A-6A90-4851-896C-FDD20D22F58F}" srcOrd="1" destOrd="0" presId="urn:microsoft.com/office/officeart/2005/8/layout/radial1"/>
    <dgm:cxn modelId="{4276C75E-C2ED-45C4-946C-E663AF6DC09A}" type="presOf" srcId="{F05235D0-FBB7-4D36-85CB-F77F0FFF01C9}" destId="{4D181214-73BB-4518-9922-60D5B8C42247}" srcOrd="0" destOrd="0" presId="urn:microsoft.com/office/officeart/2005/8/layout/radial1"/>
    <dgm:cxn modelId="{FB3BA17A-5DFA-42F4-9085-76BF0A8B808A}" srcId="{5581EE65-A792-4001-A4AE-EDB9C732E2C6}" destId="{DFEBD726-DD15-4997-819B-A00E5B174497}" srcOrd="4" destOrd="0" parTransId="{64CC9C2D-DFE2-4929-9C90-7390F93CA9F7}" sibTransId="{2889F154-83AE-4381-A691-7A31CC502E7E}"/>
    <dgm:cxn modelId="{85DE8938-FAED-4E6F-B2C5-7B578E62B347}" type="presOf" srcId="{A90440DB-018D-420E-A7C9-08CE2C119479}" destId="{7299D088-AC90-46E4-81BE-059C437B4E98}" srcOrd="0" destOrd="0" presId="urn:microsoft.com/office/officeart/2005/8/layout/radial1"/>
    <dgm:cxn modelId="{EDEC8E11-7AAE-4F5D-ADF6-84BD3DB2640B}" type="presOf" srcId="{A1BFDEDD-BD67-40BB-9DB5-8C764C531A72}" destId="{9A37A571-3B56-4FB6-8469-F77504E61B85}" srcOrd="0" destOrd="0" presId="urn:microsoft.com/office/officeart/2005/8/layout/radial1"/>
    <dgm:cxn modelId="{5918C84B-185C-435D-849A-BBA0BA5EF4CE}" type="presOf" srcId="{EEBBC0AD-2232-4D25-9131-F1AFBD3D8922}" destId="{6383F9BB-EECF-4C1F-B92E-E0E34B04A86F}" srcOrd="0" destOrd="0" presId="urn:microsoft.com/office/officeart/2005/8/layout/radial1"/>
    <dgm:cxn modelId="{3E4BF532-B4D0-4EEA-980F-87BE91CDF998}" srcId="{5581EE65-A792-4001-A4AE-EDB9C732E2C6}" destId="{A90440DB-018D-420E-A7C9-08CE2C119479}" srcOrd="5" destOrd="0" parTransId="{1AC4D24C-1600-4058-BFD3-FDCF47DA0955}" sibTransId="{D1ED8A82-B474-46F0-8102-71A36E294683}"/>
    <dgm:cxn modelId="{C0058F59-C1F8-4E8A-8E7E-208299D6CB9D}" type="presOf" srcId="{D21B6C35-0B84-478F-8874-3E1E17A61A25}" destId="{91B3CF5A-3CA0-4BA6-A656-4F9A57CBBF6B}" srcOrd="0" destOrd="0" presId="urn:microsoft.com/office/officeart/2005/8/layout/radial1"/>
    <dgm:cxn modelId="{51D11AAD-0C4D-491F-A0FA-39EA70EE4A57}" type="presParOf" srcId="{1C875B73-DBD9-40BB-8D38-EC0FBC0D46BB}" destId="{1DECA39F-C7F7-4EA4-993C-7B549EB23E87}" srcOrd="0" destOrd="0" presId="urn:microsoft.com/office/officeart/2005/8/layout/radial1"/>
    <dgm:cxn modelId="{7DDADD15-F406-46C1-91A8-C1851D26D693}" type="presParOf" srcId="{1C875B73-DBD9-40BB-8D38-EC0FBC0D46BB}" destId="{9A37A571-3B56-4FB6-8469-F77504E61B85}" srcOrd="1" destOrd="0" presId="urn:microsoft.com/office/officeart/2005/8/layout/radial1"/>
    <dgm:cxn modelId="{0B593AD9-5A7B-4C2B-BAF1-87615164D942}" type="presParOf" srcId="{9A37A571-3B56-4FB6-8469-F77504E61B85}" destId="{9E543A7D-9049-4A98-B2ED-A7648A20CAA7}" srcOrd="0" destOrd="0" presId="urn:microsoft.com/office/officeart/2005/8/layout/radial1"/>
    <dgm:cxn modelId="{125F29B0-C05E-4A29-8D52-2F60A4B2FF1F}" type="presParOf" srcId="{1C875B73-DBD9-40BB-8D38-EC0FBC0D46BB}" destId="{4D181214-73BB-4518-9922-60D5B8C42247}" srcOrd="2" destOrd="0" presId="urn:microsoft.com/office/officeart/2005/8/layout/radial1"/>
    <dgm:cxn modelId="{66137A50-8FB7-4302-B93E-BC2E56862AEA}" type="presParOf" srcId="{1C875B73-DBD9-40BB-8D38-EC0FBC0D46BB}" destId="{A55CDD41-49E8-4A7A-95D5-3255554A2D2E}" srcOrd="3" destOrd="0" presId="urn:microsoft.com/office/officeart/2005/8/layout/radial1"/>
    <dgm:cxn modelId="{716B3477-061B-4A30-AA87-418C52038E1D}" type="presParOf" srcId="{A55CDD41-49E8-4A7A-95D5-3255554A2D2E}" destId="{8D0A41ED-FE29-495F-91C6-3CEC0D92F042}" srcOrd="0" destOrd="0" presId="urn:microsoft.com/office/officeart/2005/8/layout/radial1"/>
    <dgm:cxn modelId="{CFCAE6B7-CA85-4F39-BDFE-8C19D37D539C}" type="presParOf" srcId="{1C875B73-DBD9-40BB-8D38-EC0FBC0D46BB}" destId="{91B3CF5A-3CA0-4BA6-A656-4F9A57CBBF6B}" srcOrd="4" destOrd="0" presId="urn:microsoft.com/office/officeart/2005/8/layout/radial1"/>
    <dgm:cxn modelId="{382ABC79-0294-4050-B68C-F28A7CCEEEB0}" type="presParOf" srcId="{1C875B73-DBD9-40BB-8D38-EC0FBC0D46BB}" destId="{7C95A0CE-9947-4AB6-8C6F-6BA4DF24B58F}" srcOrd="5" destOrd="0" presId="urn:microsoft.com/office/officeart/2005/8/layout/radial1"/>
    <dgm:cxn modelId="{9A8F1C0D-FF82-4234-A8B9-F9547A94C45B}" type="presParOf" srcId="{7C95A0CE-9947-4AB6-8C6F-6BA4DF24B58F}" destId="{3CFB13BF-E6F0-41DB-9A9A-3FBD33FA5C18}" srcOrd="0" destOrd="0" presId="urn:microsoft.com/office/officeart/2005/8/layout/radial1"/>
    <dgm:cxn modelId="{83303F4E-AA76-4922-87E2-3BA1674943BA}" type="presParOf" srcId="{1C875B73-DBD9-40BB-8D38-EC0FBC0D46BB}" destId="{0370F9B0-6882-4BA5-9BA1-34EE9BFA25CF}" srcOrd="6" destOrd="0" presId="urn:microsoft.com/office/officeart/2005/8/layout/radial1"/>
    <dgm:cxn modelId="{7E2405E6-0230-4415-AC9D-D67645555FD5}" type="presParOf" srcId="{1C875B73-DBD9-40BB-8D38-EC0FBC0D46BB}" destId="{068B08BB-C695-4A06-8FE8-E6833FAE17D3}" srcOrd="7" destOrd="0" presId="urn:microsoft.com/office/officeart/2005/8/layout/radial1"/>
    <dgm:cxn modelId="{ADABA574-09EF-457D-BE58-0A31298FB9F9}" type="presParOf" srcId="{068B08BB-C695-4A06-8FE8-E6833FAE17D3}" destId="{A979D86A-6A90-4851-896C-FDD20D22F58F}" srcOrd="0" destOrd="0" presId="urn:microsoft.com/office/officeart/2005/8/layout/radial1"/>
    <dgm:cxn modelId="{2F09F6AD-FD24-4AD7-A4FC-ECECED1F5036}" type="presParOf" srcId="{1C875B73-DBD9-40BB-8D38-EC0FBC0D46BB}" destId="{6383F9BB-EECF-4C1F-B92E-E0E34B04A86F}" srcOrd="8" destOrd="0" presId="urn:microsoft.com/office/officeart/2005/8/layout/radial1"/>
    <dgm:cxn modelId="{5816A73D-4FE3-41C5-8CA8-00F40E0EA4F5}" type="presParOf" srcId="{1C875B73-DBD9-40BB-8D38-EC0FBC0D46BB}" destId="{EC932932-378E-41CE-B401-493FB25A7A9A}" srcOrd="9" destOrd="0" presId="urn:microsoft.com/office/officeart/2005/8/layout/radial1"/>
    <dgm:cxn modelId="{CBE64F3A-65DF-4DC1-AD77-0665DE110C40}" type="presParOf" srcId="{EC932932-378E-41CE-B401-493FB25A7A9A}" destId="{FFD20784-CE79-4938-981D-1B9E95378C3D}" srcOrd="0" destOrd="0" presId="urn:microsoft.com/office/officeart/2005/8/layout/radial1"/>
    <dgm:cxn modelId="{61692816-9FBC-4FCA-90B8-F78A119F1B3C}" type="presParOf" srcId="{1C875B73-DBD9-40BB-8D38-EC0FBC0D46BB}" destId="{6547FF6A-E16D-4F13-A6D8-80CE203EFE12}" srcOrd="10" destOrd="0" presId="urn:microsoft.com/office/officeart/2005/8/layout/radial1"/>
    <dgm:cxn modelId="{30E235E7-AC52-4B82-923E-7CB54ACB60C0}" type="presParOf" srcId="{1C875B73-DBD9-40BB-8D38-EC0FBC0D46BB}" destId="{4B5B114E-0B1D-4881-9023-1B751FD64DEF}" srcOrd="11" destOrd="0" presId="urn:microsoft.com/office/officeart/2005/8/layout/radial1"/>
    <dgm:cxn modelId="{1861F034-A0BE-41DA-A441-D9D7965B2E22}" type="presParOf" srcId="{4B5B114E-0B1D-4881-9023-1B751FD64DEF}" destId="{427F859E-24B9-41D7-A043-A376CD5F3A5A}" srcOrd="0" destOrd="0" presId="urn:microsoft.com/office/officeart/2005/8/layout/radial1"/>
    <dgm:cxn modelId="{20CDAF4C-6046-46B0-AE74-941B0ED92359}" type="presParOf" srcId="{1C875B73-DBD9-40BB-8D38-EC0FBC0D46BB}" destId="{7299D088-AC90-46E4-81BE-059C437B4E98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CB3358-961C-44E6-913D-29F3284A12C4}">
      <dsp:nvSpPr>
        <dsp:cNvPr id="0" name=""/>
        <dsp:cNvSpPr/>
      </dsp:nvSpPr>
      <dsp:spPr>
        <a:xfrm>
          <a:off x="755365" y="-90041"/>
          <a:ext cx="8590002" cy="90884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Элементы высокого уровня качества обслуживания:</a:t>
          </a:r>
          <a:endParaRPr lang="ru-RU" sz="2400" b="1" kern="1200" dirty="0"/>
        </a:p>
      </dsp:txBody>
      <dsp:txXfrm>
        <a:off x="799731" y="-45675"/>
        <a:ext cx="8501270" cy="820112"/>
      </dsp:txXfrm>
    </dsp:sp>
    <dsp:sp modelId="{3F549BC7-1972-4CD5-A827-0CB7EB11B7B2}">
      <dsp:nvSpPr>
        <dsp:cNvPr id="0" name=""/>
        <dsp:cNvSpPr/>
      </dsp:nvSpPr>
      <dsp:spPr>
        <a:xfrm>
          <a:off x="3772215" y="737843"/>
          <a:ext cx="3003864" cy="3003864"/>
        </a:xfrm>
        <a:custGeom>
          <a:avLst/>
          <a:gdLst/>
          <a:ahLst/>
          <a:cxnLst/>
          <a:rect l="0" t="0" r="0" b="0"/>
          <a:pathLst>
            <a:path>
              <a:moveTo>
                <a:pt x="2120747" y="133404"/>
              </a:moveTo>
              <a:arcTo wR="1501932" hR="1501932" stAng="17659879" swAng="993682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00EE61-9F96-4722-859A-60F870DA1AD3}">
      <dsp:nvSpPr>
        <dsp:cNvPr id="0" name=""/>
        <dsp:cNvSpPr/>
      </dsp:nvSpPr>
      <dsp:spPr>
        <a:xfrm>
          <a:off x="5312594" y="1202612"/>
          <a:ext cx="4142734" cy="130970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Эффективного удовлетворения потребностей клиентов в качественных продуктах питания, блюд; </a:t>
          </a:r>
          <a:endParaRPr lang="ru-RU" sz="1800" kern="1200" dirty="0"/>
        </a:p>
      </dsp:txBody>
      <dsp:txXfrm>
        <a:off x="5376529" y="1266547"/>
        <a:ext cx="4014864" cy="1181837"/>
      </dsp:txXfrm>
    </dsp:sp>
    <dsp:sp modelId="{335362E1-5742-434D-9E14-30F058C30C8F}">
      <dsp:nvSpPr>
        <dsp:cNvPr id="0" name=""/>
        <dsp:cNvSpPr/>
      </dsp:nvSpPr>
      <dsp:spPr>
        <a:xfrm>
          <a:off x="3893088" y="-129973"/>
          <a:ext cx="3003864" cy="3003864"/>
        </a:xfrm>
        <a:custGeom>
          <a:avLst/>
          <a:gdLst/>
          <a:ahLst/>
          <a:cxnLst/>
          <a:rect l="0" t="0" r="0" b="0"/>
          <a:pathLst>
            <a:path>
              <a:moveTo>
                <a:pt x="2417026" y="2692899"/>
              </a:moveTo>
              <a:arcTo wR="1501932" hR="1501932" stAng="3147762" swAng="554176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CC0E78-3A1F-44D4-B4F3-9D81C1236838}">
      <dsp:nvSpPr>
        <dsp:cNvPr id="0" name=""/>
        <dsp:cNvSpPr/>
      </dsp:nvSpPr>
      <dsp:spPr>
        <a:xfrm>
          <a:off x="2644551" y="2730527"/>
          <a:ext cx="4811630" cy="127543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Обеспечения высоких показателей скорости и надежности обслуживания, соответствующих потребностям клиентов; </a:t>
          </a:r>
          <a:endParaRPr lang="ru-RU" sz="1800" kern="1200" dirty="0"/>
        </a:p>
      </dsp:txBody>
      <dsp:txXfrm>
        <a:off x="2706813" y="2792789"/>
        <a:ext cx="4687106" cy="1150911"/>
      </dsp:txXfrm>
    </dsp:sp>
    <dsp:sp modelId="{CE757C61-25FE-49FE-A8C3-D69A002D36CA}">
      <dsp:nvSpPr>
        <dsp:cNvPr id="0" name=""/>
        <dsp:cNvSpPr/>
      </dsp:nvSpPr>
      <dsp:spPr>
        <a:xfrm>
          <a:off x="3334147" y="-103431"/>
          <a:ext cx="3003864" cy="3003864"/>
        </a:xfrm>
        <a:custGeom>
          <a:avLst/>
          <a:gdLst/>
          <a:ahLst/>
          <a:cxnLst/>
          <a:rect l="0" t="0" r="0" b="0"/>
          <a:pathLst>
            <a:path>
              <a:moveTo>
                <a:pt x="738928" y="2795619"/>
              </a:moveTo>
              <a:arcTo wR="1501932" hR="1501932" stAng="7231901" swAng="545304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A58789-8303-43C0-86D6-100FB1ECDBC6}">
      <dsp:nvSpPr>
        <dsp:cNvPr id="0" name=""/>
        <dsp:cNvSpPr/>
      </dsp:nvSpPr>
      <dsp:spPr>
        <a:xfrm>
          <a:off x="900567" y="1229176"/>
          <a:ext cx="4021704" cy="127427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Создания для клиентов атмосферы открытости, вежливости, комфорта и уюта, располагающего к потреблению пищи; </a:t>
          </a:r>
          <a:endParaRPr lang="ru-RU" sz="1800" kern="1200" dirty="0"/>
        </a:p>
      </dsp:txBody>
      <dsp:txXfrm>
        <a:off x="962772" y="1291381"/>
        <a:ext cx="3897294" cy="1149862"/>
      </dsp:txXfrm>
    </dsp:sp>
    <dsp:sp modelId="{EDAC6BFA-314F-4D6B-A268-5D644AF09B4E}">
      <dsp:nvSpPr>
        <dsp:cNvPr id="0" name=""/>
        <dsp:cNvSpPr/>
      </dsp:nvSpPr>
      <dsp:spPr>
        <a:xfrm>
          <a:off x="3447422" y="715986"/>
          <a:ext cx="3003864" cy="3003864"/>
        </a:xfrm>
        <a:custGeom>
          <a:avLst/>
          <a:gdLst/>
          <a:ahLst/>
          <a:cxnLst/>
          <a:rect l="0" t="0" r="0" b="0"/>
          <a:pathLst>
            <a:path>
              <a:moveTo>
                <a:pt x="470350" y="410309"/>
              </a:moveTo>
              <a:arcTo wR="1501932" hR="1501932" stAng="13597188" swAng="996518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ECA39F-C7F7-4EA4-993C-7B549EB23E87}">
      <dsp:nvSpPr>
        <dsp:cNvPr id="0" name=""/>
        <dsp:cNvSpPr/>
      </dsp:nvSpPr>
      <dsp:spPr>
        <a:xfrm>
          <a:off x="3966276" y="821268"/>
          <a:ext cx="3790732" cy="20109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Факторы присущие клиентоориентированному предприятию общественного питания</a:t>
          </a:r>
          <a:endParaRPr lang="ru-RU" sz="2000" b="1" kern="1200" dirty="0"/>
        </a:p>
      </dsp:txBody>
      <dsp:txXfrm>
        <a:off x="4521416" y="1115763"/>
        <a:ext cx="2680452" cy="1421946"/>
      </dsp:txXfrm>
    </dsp:sp>
    <dsp:sp modelId="{9A37A571-3B56-4FB6-8469-F77504E61B85}">
      <dsp:nvSpPr>
        <dsp:cNvPr id="0" name=""/>
        <dsp:cNvSpPr/>
      </dsp:nvSpPr>
      <dsp:spPr>
        <a:xfrm rot="708070">
          <a:off x="7604266" y="2387859"/>
          <a:ext cx="1977185" cy="19032"/>
        </a:xfrm>
        <a:custGeom>
          <a:avLst/>
          <a:gdLst/>
          <a:ahLst/>
          <a:cxnLst/>
          <a:rect l="0" t="0" r="0" b="0"/>
          <a:pathLst>
            <a:path>
              <a:moveTo>
                <a:pt x="0" y="9516"/>
              </a:moveTo>
              <a:lnTo>
                <a:pt x="1977185" y="95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8543429" y="2347946"/>
        <a:ext cx="98859" cy="98859"/>
      </dsp:txXfrm>
    </dsp:sp>
    <dsp:sp modelId="{4D181214-73BB-4518-9922-60D5B8C42247}">
      <dsp:nvSpPr>
        <dsp:cNvPr id="0" name=""/>
        <dsp:cNvSpPr/>
      </dsp:nvSpPr>
      <dsp:spPr>
        <a:xfrm>
          <a:off x="9483248" y="2135030"/>
          <a:ext cx="2505554" cy="142024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Сформированная клиентская политика; </a:t>
          </a:r>
          <a:endParaRPr lang="ru-RU" sz="1600" kern="1200" dirty="0"/>
        </a:p>
      </dsp:txBody>
      <dsp:txXfrm>
        <a:off x="9850178" y="2343020"/>
        <a:ext cx="1771694" cy="1004264"/>
      </dsp:txXfrm>
    </dsp:sp>
    <dsp:sp modelId="{A55CDD41-49E8-4A7A-95D5-3255554A2D2E}">
      <dsp:nvSpPr>
        <dsp:cNvPr id="0" name=""/>
        <dsp:cNvSpPr/>
      </dsp:nvSpPr>
      <dsp:spPr>
        <a:xfrm rot="20945851">
          <a:off x="7632657" y="1363505"/>
          <a:ext cx="1169096" cy="19032"/>
        </a:xfrm>
        <a:custGeom>
          <a:avLst/>
          <a:gdLst/>
          <a:ahLst/>
          <a:cxnLst/>
          <a:rect l="0" t="0" r="0" b="0"/>
          <a:pathLst>
            <a:path>
              <a:moveTo>
                <a:pt x="0" y="9516"/>
              </a:moveTo>
              <a:lnTo>
                <a:pt x="1169096" y="95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8187978" y="1343793"/>
        <a:ext cx="58454" cy="58454"/>
      </dsp:txXfrm>
    </dsp:sp>
    <dsp:sp modelId="{91B3CF5A-3CA0-4BA6-A656-4F9A57CBBF6B}">
      <dsp:nvSpPr>
        <dsp:cNvPr id="0" name=""/>
        <dsp:cNvSpPr/>
      </dsp:nvSpPr>
      <dsp:spPr>
        <a:xfrm>
          <a:off x="8703739" y="213409"/>
          <a:ext cx="2938134" cy="156587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Эффективно построенная деятельность по привлечению новых клиентов; </a:t>
          </a:r>
          <a:endParaRPr lang="ru-RU" sz="1600" kern="1200" dirty="0"/>
        </a:p>
      </dsp:txBody>
      <dsp:txXfrm>
        <a:off x="9134019" y="442725"/>
        <a:ext cx="2077574" cy="1107238"/>
      </dsp:txXfrm>
    </dsp:sp>
    <dsp:sp modelId="{7C95A0CE-9947-4AB6-8C6F-6BA4DF24B58F}">
      <dsp:nvSpPr>
        <dsp:cNvPr id="0" name=""/>
        <dsp:cNvSpPr/>
      </dsp:nvSpPr>
      <dsp:spPr>
        <a:xfrm rot="2451324">
          <a:off x="6805529" y="2800804"/>
          <a:ext cx="386762" cy="19032"/>
        </a:xfrm>
        <a:custGeom>
          <a:avLst/>
          <a:gdLst/>
          <a:ahLst/>
          <a:cxnLst/>
          <a:rect l="0" t="0" r="0" b="0"/>
          <a:pathLst>
            <a:path>
              <a:moveTo>
                <a:pt x="0" y="9516"/>
              </a:moveTo>
              <a:lnTo>
                <a:pt x="386762" y="95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989241" y="2800651"/>
        <a:ext cx="19338" cy="19338"/>
      </dsp:txXfrm>
    </dsp:sp>
    <dsp:sp modelId="{0370F9B0-6882-4BA5-9BA1-34EE9BFA25CF}">
      <dsp:nvSpPr>
        <dsp:cNvPr id="0" name=""/>
        <dsp:cNvSpPr/>
      </dsp:nvSpPr>
      <dsp:spPr>
        <a:xfrm>
          <a:off x="6379834" y="2816981"/>
          <a:ext cx="3173052" cy="166010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Наличие конкурентоспособных бизнес-технологий работы с гостями;</a:t>
          </a:r>
          <a:endParaRPr lang="ru-RU" sz="1600" kern="1200" dirty="0"/>
        </a:p>
      </dsp:txBody>
      <dsp:txXfrm>
        <a:off x="6844517" y="3060098"/>
        <a:ext cx="2243686" cy="1173872"/>
      </dsp:txXfrm>
    </dsp:sp>
    <dsp:sp modelId="{068B08BB-C695-4A06-8FE8-E6833FAE17D3}">
      <dsp:nvSpPr>
        <dsp:cNvPr id="0" name=""/>
        <dsp:cNvSpPr/>
      </dsp:nvSpPr>
      <dsp:spPr>
        <a:xfrm rot="8094540">
          <a:off x="4562606" y="2877523"/>
          <a:ext cx="484191" cy="19032"/>
        </a:xfrm>
        <a:custGeom>
          <a:avLst/>
          <a:gdLst/>
          <a:ahLst/>
          <a:cxnLst/>
          <a:rect l="0" t="0" r="0" b="0"/>
          <a:pathLst>
            <a:path>
              <a:moveTo>
                <a:pt x="0" y="9516"/>
              </a:moveTo>
              <a:lnTo>
                <a:pt x="484191" y="95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792598" y="2874934"/>
        <a:ext cx="24209" cy="24209"/>
      </dsp:txXfrm>
    </dsp:sp>
    <dsp:sp modelId="{6383F9BB-EECF-4C1F-B92E-E0E34B04A86F}">
      <dsp:nvSpPr>
        <dsp:cNvPr id="0" name=""/>
        <dsp:cNvSpPr/>
      </dsp:nvSpPr>
      <dsp:spPr>
        <a:xfrm>
          <a:off x="2312070" y="2991108"/>
          <a:ext cx="3283070" cy="149947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Осуществление систематической оценки качества обслуживания клиентов; </a:t>
          </a:r>
          <a:endParaRPr lang="ru-RU" sz="1600" kern="1200" dirty="0"/>
        </a:p>
      </dsp:txBody>
      <dsp:txXfrm>
        <a:off x="2792864" y="3210700"/>
        <a:ext cx="2321482" cy="1060287"/>
      </dsp:txXfrm>
    </dsp:sp>
    <dsp:sp modelId="{EC932932-378E-41CE-B401-493FB25A7A9A}">
      <dsp:nvSpPr>
        <dsp:cNvPr id="0" name=""/>
        <dsp:cNvSpPr/>
      </dsp:nvSpPr>
      <dsp:spPr>
        <a:xfrm rot="10149281">
          <a:off x="2363076" y="2321629"/>
          <a:ext cx="1731350" cy="19032"/>
        </a:xfrm>
        <a:custGeom>
          <a:avLst/>
          <a:gdLst/>
          <a:ahLst/>
          <a:cxnLst/>
          <a:rect l="0" t="0" r="0" b="0"/>
          <a:pathLst>
            <a:path>
              <a:moveTo>
                <a:pt x="0" y="9516"/>
              </a:moveTo>
              <a:lnTo>
                <a:pt x="1731350" y="95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 rot="10800000">
        <a:off x="3185467" y="2287862"/>
        <a:ext cx="86567" cy="86567"/>
      </dsp:txXfrm>
    </dsp:sp>
    <dsp:sp modelId="{6547FF6A-E16D-4F13-A6D8-80CE203EFE12}">
      <dsp:nvSpPr>
        <dsp:cNvPr id="0" name=""/>
        <dsp:cNvSpPr/>
      </dsp:nvSpPr>
      <dsp:spPr>
        <a:xfrm>
          <a:off x="439110" y="2042004"/>
          <a:ext cx="1981045" cy="12676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Сегментация клиентской базы; </a:t>
          </a:r>
          <a:endParaRPr lang="ru-RU" sz="1600" kern="1200" dirty="0"/>
        </a:p>
      </dsp:txBody>
      <dsp:txXfrm>
        <a:off x="729227" y="2227645"/>
        <a:ext cx="1400811" cy="896351"/>
      </dsp:txXfrm>
    </dsp:sp>
    <dsp:sp modelId="{4B5B114E-0B1D-4881-9023-1B751FD64DEF}">
      <dsp:nvSpPr>
        <dsp:cNvPr id="0" name=""/>
        <dsp:cNvSpPr/>
      </dsp:nvSpPr>
      <dsp:spPr>
        <a:xfrm rot="11332278">
          <a:off x="3045712" y="1456027"/>
          <a:ext cx="1003637" cy="19032"/>
        </a:xfrm>
        <a:custGeom>
          <a:avLst/>
          <a:gdLst/>
          <a:ahLst/>
          <a:cxnLst/>
          <a:rect l="0" t="0" r="0" b="0"/>
          <a:pathLst>
            <a:path>
              <a:moveTo>
                <a:pt x="0" y="9516"/>
              </a:moveTo>
              <a:lnTo>
                <a:pt x="1003637" y="9516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22440" y="1440453"/>
        <a:ext cx="50181" cy="50181"/>
      </dsp:txXfrm>
    </dsp:sp>
    <dsp:sp modelId="{7299D088-AC90-46E4-81BE-059C437B4E98}">
      <dsp:nvSpPr>
        <dsp:cNvPr id="0" name=""/>
        <dsp:cNvSpPr/>
      </dsp:nvSpPr>
      <dsp:spPr>
        <a:xfrm>
          <a:off x="0" y="413248"/>
          <a:ext cx="3130029" cy="148571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Развитие взаимовыгодных отношений с клиентами посредством оказания помощи;</a:t>
          </a:r>
          <a:endParaRPr lang="ru-RU" sz="1600" kern="1200" dirty="0"/>
        </a:p>
      </dsp:txBody>
      <dsp:txXfrm>
        <a:off x="458382" y="630826"/>
        <a:ext cx="2213265" cy="10505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74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962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975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615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920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449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22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021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058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75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389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98515-0593-4772-9E77-6405A24D4A17}" type="datetimeFigureOut">
              <a:rPr lang="ru-RU" smtClean="0"/>
              <a:t>26.06.2017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EC1DE0-B4FF-46F8-80BF-DE88B82489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1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9" y="381000"/>
            <a:ext cx="11015133" cy="3378200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i="1" dirty="0"/>
              <a:t>Актуальностью</a:t>
            </a:r>
            <a:r>
              <a:rPr lang="ru-RU" sz="3200" i="1" dirty="0"/>
              <a:t> </a:t>
            </a:r>
            <a:r>
              <a:rPr lang="ru-RU" sz="3200" dirty="0"/>
              <a:t>темы выпускной квалификационной работы является то, что сервис в сфере  гостеприимства услуг стоит на  первом месте  по важности принятия гостей. Сервис это то, что гость видит в первую очередь, войдя в заведение общественного питания. И именно сервис является лицом всех компаний. Он играет важную роль в том, чтобы возвращать своих покупателей обратно, вновь и вновь.</a:t>
            </a:r>
            <a:endParaRPr lang="ru-RU" sz="3200" dirty="0" smtClean="0">
              <a:effectLst/>
            </a:endParaRPr>
          </a:p>
          <a:p>
            <a:pPr algn="ctr"/>
            <a:endParaRPr lang="ru-RU" sz="3200" dirty="0"/>
          </a:p>
        </p:txBody>
      </p:sp>
      <p:sp>
        <p:nvSpPr>
          <p:cNvPr id="5" name="AutoShape 4" descr="Картинки по запросу чашка кофе без фо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4" name="Picture 6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996" y="3499889"/>
            <a:ext cx="3315758" cy="317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7199" y="3903663"/>
            <a:ext cx="8373534" cy="26416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sz="2800" b="1" i="1" dirty="0">
                <a:solidFill>
                  <a:schemeClr val="tx1"/>
                </a:solidFill>
              </a:rPr>
              <a:t>Объектом исследования:</a:t>
            </a:r>
            <a:r>
              <a:rPr lang="ru-RU" sz="2800" i="1" dirty="0">
                <a:solidFill>
                  <a:schemeClr val="tx1"/>
                </a:solidFill>
              </a:rPr>
              <a:t> </a:t>
            </a:r>
            <a:endParaRPr lang="ru-RU" sz="2800" i="1" dirty="0" smtClean="0">
              <a:solidFill>
                <a:schemeClr val="tx1"/>
              </a:solidFill>
            </a:endParaRP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является </a:t>
            </a:r>
            <a:r>
              <a:rPr lang="ru-RU" sz="2800" dirty="0">
                <a:solidFill>
                  <a:schemeClr val="tx1"/>
                </a:solidFill>
              </a:rPr>
              <a:t>деятельность кофейни «Costa Coffe» предприятия ООО «</a:t>
            </a:r>
            <a:r>
              <a:rPr lang="ru-RU" sz="2800" dirty="0" err="1">
                <a:solidFill>
                  <a:schemeClr val="tx1"/>
                </a:solidFill>
              </a:rPr>
              <a:t>Росинтер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Ресторанс</a:t>
            </a:r>
            <a:r>
              <a:rPr lang="ru-RU" sz="2800" dirty="0">
                <a:solidFill>
                  <a:schemeClr val="tx1"/>
                </a:solidFill>
              </a:rPr>
              <a:t>».</a:t>
            </a:r>
          </a:p>
          <a:p>
            <a:pPr algn="ctr"/>
            <a:r>
              <a:rPr lang="ru-RU" sz="2800" b="1" i="1" dirty="0">
                <a:solidFill>
                  <a:schemeClr val="tx1"/>
                </a:solidFill>
              </a:rPr>
              <a:t>Предметом исследования</a:t>
            </a:r>
            <a:r>
              <a:rPr lang="ru-RU" sz="2800" b="1" i="1" dirty="0" smtClean="0">
                <a:solidFill>
                  <a:schemeClr val="tx1"/>
                </a:solidFill>
              </a:rPr>
              <a:t>:</a:t>
            </a:r>
          </a:p>
          <a:p>
            <a:pPr algn="ctr"/>
            <a:r>
              <a:rPr lang="ru-RU" sz="2800" i="1" dirty="0" smtClean="0">
                <a:solidFill>
                  <a:schemeClr val="tx1"/>
                </a:solidFill>
              </a:rPr>
              <a:t>  </a:t>
            </a:r>
            <a:r>
              <a:rPr lang="ru-RU" sz="2800" dirty="0">
                <a:solidFill>
                  <a:schemeClr val="tx1"/>
                </a:solidFill>
              </a:rPr>
              <a:t>является сервис и качество обслуживания клиентов в кофейне «Costa Coffe».</a:t>
            </a:r>
          </a:p>
        </p:txBody>
      </p:sp>
    </p:spTree>
    <p:extLst>
      <p:ext uri="{BB962C8B-B14F-4D97-AF65-F5344CB8AC3E}">
        <p14:creationId xmlns:p14="http://schemas.microsoft.com/office/powerpoint/2010/main" val="2312594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9065" y="1328983"/>
            <a:ext cx="5164665" cy="481541"/>
          </a:xfr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/>
              <a:t>Задачи </a:t>
            </a:r>
            <a:r>
              <a:rPr lang="ru-RU" b="1" dirty="0"/>
              <a:t>исследования:</a:t>
            </a:r>
            <a:r>
              <a:rPr lang="ru-RU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1665" y="12806"/>
            <a:ext cx="11819467" cy="120032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Цель исследования:</a:t>
            </a:r>
            <a:r>
              <a:rPr lang="ru-RU" sz="2400" dirty="0" smtClean="0"/>
              <a:t> на основе недостатков текущего сервиса кофейни «Costa Coffe» разработать мероприятия по совершенствованию качества сервиса для повышения удовлетворенности клиентов кофейни уровнем обслуживания.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0051" y="1962924"/>
            <a:ext cx="11631082" cy="485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</a:t>
            </a:r>
            <a:r>
              <a:rPr lang="ru-RU" sz="2000" dirty="0" smtClean="0">
                <a:solidFill>
                  <a:schemeClr val="tx1"/>
                </a:solidFill>
              </a:rPr>
              <a:t> рассмотреть </a:t>
            </a:r>
            <a:r>
              <a:rPr lang="ru-RU" sz="2000" dirty="0">
                <a:solidFill>
                  <a:schemeClr val="tx1"/>
                </a:solidFill>
              </a:rPr>
              <a:t>сущность, виды и особенности деятельности предприятий сферы общественного питания;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0052" y="5419723"/>
            <a:ext cx="11631080" cy="485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разработать мероприятия по совершенствованию качества сервиса в «Costa Coffe»;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00052" y="2652712"/>
            <a:ext cx="11631080" cy="57901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</a:t>
            </a:r>
            <a:r>
              <a:rPr lang="ru-RU" sz="2000" dirty="0" smtClean="0">
                <a:solidFill>
                  <a:schemeClr val="tx1"/>
                </a:solidFill>
              </a:rPr>
              <a:t> изучить </a:t>
            </a:r>
            <a:r>
              <a:rPr lang="ru-RU" sz="2000" dirty="0">
                <a:solidFill>
                  <a:schemeClr val="tx1"/>
                </a:solidFill>
              </a:rPr>
              <a:t>особенности сервиса и обслуживания как элементов деятельности предприятий общественного питания;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00051" y="3316429"/>
            <a:ext cx="11631081" cy="485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</a:t>
            </a:r>
            <a:r>
              <a:rPr lang="ru-RU" sz="2000" dirty="0" smtClean="0">
                <a:solidFill>
                  <a:schemeClr val="tx1"/>
                </a:solidFill>
              </a:rPr>
              <a:t> проанализировать </a:t>
            </a:r>
            <a:r>
              <a:rPr lang="ru-RU" sz="2000" dirty="0">
                <a:solidFill>
                  <a:schemeClr val="tx1"/>
                </a:solidFill>
              </a:rPr>
              <a:t>актуальные состояние рынка общественного питания;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00052" y="3954604"/>
            <a:ext cx="11631080" cy="485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осуществить анализ сервиса в кофейне «Costa Coffe»;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00051" y="4673315"/>
            <a:ext cx="11631081" cy="485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оценить удовлетворенность клиентов кофейни «Costa Coffe» качеством обслуживания;</a:t>
            </a:r>
          </a:p>
        </p:txBody>
      </p:sp>
      <p:sp>
        <p:nvSpPr>
          <p:cNvPr id="23" name="5-конечная звезда 22"/>
          <p:cNvSpPr/>
          <p:nvPr/>
        </p:nvSpPr>
        <p:spPr>
          <a:xfrm>
            <a:off x="56486" y="5511247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00052" y="6086858"/>
            <a:ext cx="11631080" cy="48577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</a:rPr>
              <a:t>- оценить экономическую эффективность </a:t>
            </a:r>
            <a:r>
              <a:rPr lang="ru-RU" sz="2000" dirty="0" smtClean="0">
                <a:solidFill>
                  <a:schemeClr val="tx1"/>
                </a:solidFill>
              </a:rPr>
              <a:t>мероприятий; 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6" name="5-конечная звезда 25"/>
          <p:cNvSpPr/>
          <p:nvPr/>
        </p:nvSpPr>
        <p:spPr>
          <a:xfrm>
            <a:off x="41670" y="4066138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5-конечная звезда 26"/>
          <p:cNvSpPr/>
          <p:nvPr/>
        </p:nvSpPr>
        <p:spPr>
          <a:xfrm>
            <a:off x="44846" y="3429000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5-конечная звезда 27"/>
          <p:cNvSpPr/>
          <p:nvPr/>
        </p:nvSpPr>
        <p:spPr>
          <a:xfrm>
            <a:off x="56486" y="2791862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5-конечная звезда 28"/>
          <p:cNvSpPr/>
          <p:nvPr/>
        </p:nvSpPr>
        <p:spPr>
          <a:xfrm>
            <a:off x="44847" y="2054448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5-конечная звезда 29"/>
          <p:cNvSpPr/>
          <p:nvPr/>
        </p:nvSpPr>
        <p:spPr>
          <a:xfrm>
            <a:off x="56486" y="6173528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5-конечная звезда 30"/>
          <p:cNvSpPr/>
          <p:nvPr/>
        </p:nvSpPr>
        <p:spPr>
          <a:xfrm>
            <a:off x="41669" y="4764839"/>
            <a:ext cx="310357" cy="302725"/>
          </a:xfrm>
          <a:prstGeom prst="star5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303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7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4" name="Rectangle 8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5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Прямоугольник 65"/>
          <p:cNvSpPr/>
          <p:nvPr/>
        </p:nvSpPr>
        <p:spPr>
          <a:xfrm>
            <a:off x="105833" y="905933"/>
            <a:ext cx="11980334" cy="707886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110000"/>
                  <a:satMod val="105000"/>
                  <a:tint val="67000"/>
                </a:schemeClr>
              </a:gs>
              <a:gs pos="50000">
                <a:schemeClr val="accent4">
                  <a:lumMod val="105000"/>
                  <a:satMod val="103000"/>
                  <a:tint val="73000"/>
                </a:schemeClr>
              </a:gs>
              <a:gs pos="100000">
                <a:schemeClr val="accent4">
                  <a:lumMod val="105000"/>
                  <a:satMod val="109000"/>
                  <a:tint val="81000"/>
                </a:schemeClr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just"/>
            <a:r>
              <a:rPr lang="ru-RU" sz="2000" i="1" dirty="0" smtClean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Общественное питание </a:t>
            </a:r>
            <a:r>
              <a:rPr lang="ru-RU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это отрасль народного хозяйства, совокупность предприятий, занимающихся производством, реализацией и организацией потребления кулинарной продукции.</a:t>
            </a:r>
          </a:p>
        </p:txBody>
      </p:sp>
      <p:sp>
        <p:nvSpPr>
          <p:cNvPr id="67" name="Прямоугольник 66"/>
          <p:cNvSpPr/>
          <p:nvPr/>
        </p:nvSpPr>
        <p:spPr>
          <a:xfrm>
            <a:off x="105833" y="5954272"/>
            <a:ext cx="11980334" cy="707886"/>
          </a:xfrm>
          <a:prstGeom prst="rect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Качество обслуживания </a:t>
            </a:r>
            <a:r>
              <a:rPr lang="ru-RU" sz="2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это совокупность механизмов, мероприятий, правил и атрибутов, влияющих на удовлетворенность клиентов.</a:t>
            </a:r>
            <a:endParaRPr lang="ru-RU" sz="16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89000" y="158347"/>
            <a:ext cx="10752666" cy="523220"/>
          </a:xfrm>
          <a:prstGeom prst="rect">
            <a:avLst/>
          </a:prstGeom>
          <a:ln w="381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Качество обслуживания на предприятиях общественного питания:</a:t>
            </a:r>
            <a:endParaRPr lang="ru-RU" sz="2800" b="1" dirty="0"/>
          </a:p>
        </p:txBody>
      </p:sp>
      <p:graphicFrame>
        <p:nvGraphicFramePr>
          <p:cNvPr id="69" name="Схема 68"/>
          <p:cNvGraphicFramePr/>
          <p:nvPr>
            <p:extLst>
              <p:ext uri="{D42A27DB-BD31-4B8C-83A1-F6EECF244321}">
                <p14:modId xmlns:p14="http://schemas.microsoft.com/office/powerpoint/2010/main" val="3486321775"/>
              </p:ext>
            </p:extLst>
          </p:nvPr>
        </p:nvGraphicFramePr>
        <p:xfrm>
          <a:off x="-626533" y="1838185"/>
          <a:ext cx="10100733" cy="3915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30" name="Picture 90" descr="Картинки по запросу человечки для презентации"/>
          <p:cNvPicPr>
            <a:picLocks noChangeAspect="1" noChangeArrowheads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442" y="1937579"/>
            <a:ext cx="2587625" cy="321862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7162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49345994"/>
              </p:ext>
            </p:extLst>
          </p:nvPr>
        </p:nvGraphicFramePr>
        <p:xfrm>
          <a:off x="93129" y="1972733"/>
          <a:ext cx="11988803" cy="4604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03199" y="209632"/>
            <a:ext cx="11878733" cy="52322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Клиентоориентированное предприятие общественного питания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8298" y="918054"/>
            <a:ext cx="11548533" cy="120032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Клиентоориентированность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это способность кредитной организации извлекать дополнительную прибыль за счет глубокого понимания и эффективного удовлетворения потребностей клиентов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67730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438862101"/>
              </p:ext>
            </p:extLst>
          </p:nvPr>
        </p:nvGraphicFramePr>
        <p:xfrm>
          <a:off x="380999" y="1016000"/>
          <a:ext cx="11624733" cy="5215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37066" y="6382435"/>
            <a:ext cx="11836401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Средние потребительские расходы россиян на питание «вне дом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а» на душу населения (рублей в месяц)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50333" y="311834"/>
            <a:ext cx="1152313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Актуальное состояние рынка общественного питания в России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05226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50333" y="311834"/>
            <a:ext cx="1152313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Актуальное состояние рынка общественного питания в России</a:t>
            </a:r>
            <a:endParaRPr lang="ru-RU" sz="24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051208346"/>
              </p:ext>
            </p:extLst>
          </p:nvPr>
        </p:nvGraphicFramePr>
        <p:xfrm>
          <a:off x="313267" y="990601"/>
          <a:ext cx="11387666" cy="497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13267" y="6119968"/>
            <a:ext cx="11429999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Динамика роста цен в предприятиях общественного питания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049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702800" cy="86639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b="1" dirty="0" smtClean="0"/>
              <a:t>Характеристика </a:t>
            </a:r>
            <a:r>
              <a:rPr lang="ru-RU" b="1" dirty="0"/>
              <a:t>кофейни «</a:t>
            </a:r>
            <a:r>
              <a:rPr lang="en-US" b="1" dirty="0"/>
              <a:t>Costa Coffe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599" y="1231669"/>
            <a:ext cx="11514667" cy="13849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«</a:t>
            </a:r>
            <a:r>
              <a:rPr lang="en-US" sz="2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Costa Coffee</a:t>
            </a:r>
            <a:r>
              <a:rPr lang="ru-RU" sz="28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» 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- известная британская </a:t>
            </a:r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торговая марка </a:t>
            </a:r>
          </a:p>
          <a:p>
            <a:r>
              <a:rPr lang="ru-RU" sz="2800" u="none" strike="noStrike" dirty="0" smtClean="0"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кофе</a:t>
            </a:r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, в распоряжении которой есть собственная фабрика</a:t>
            </a:r>
          </a:p>
          <a:p>
            <a:r>
              <a:rPr lang="ru-RU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 по обжарке зерен и огромная сеть кофеен по всему миру.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60867" y="2785445"/>
            <a:ext cx="11870266" cy="404213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indent="540385" algn="ctr">
              <a:spcAft>
                <a:spcPts val="10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Кофейня находится непосредственно вблизи от центра.</a:t>
            </a:r>
          </a:p>
          <a:p>
            <a:pPr indent="540385" algn="ctr">
              <a:spcAft>
                <a:spcPts val="10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 </a:t>
            </a: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Кофейня рассчитана на 40 посадочных мест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, а так же имеет летнюю веранду, которая функционирует с мая по октябрь. </a:t>
            </a:r>
            <a:endParaRPr lang="ru-RU" sz="2400" dirty="0" smtClean="0">
              <a:effectLst/>
            </a:endParaRPr>
          </a:p>
          <a:p>
            <a:pPr algn="ctr"/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Время работы кофейни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по будням с 7:30 до 23:00, по выходным с 8:30 до 20:00.</a:t>
            </a:r>
          </a:p>
          <a:p>
            <a:pPr algn="ctr"/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algn="ctr"/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 </a:t>
            </a: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Контингент гостей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- люди со средним и выше среднего доходами</a:t>
            </a:r>
          </a:p>
          <a:p>
            <a:pPr algn="ctr"/>
            <a:endParaRPr lang="ru-RU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algn="ctr"/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 Unicode MS" panose="020B0604020202020204" pitchFamily="34" charset="-128"/>
              </a:rPr>
              <a:t>По данным опроса можно было отметить, что 65% это постоянные гости кофейни.  23 % гостей иностранные туристы,  8% приходится на тех, кто заходят в кофейню один раз в месяц, и 4% гостей, которые посещают кофейню в первый раз.</a:t>
            </a:r>
            <a:endParaRPr lang="ru-RU" sz="2400" dirty="0"/>
          </a:p>
        </p:txBody>
      </p:sp>
      <p:pic>
        <p:nvPicPr>
          <p:cNvPr id="6148" name="Picture 4" descr="Картинки по запросу Costa Coffe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078" y="140484"/>
            <a:ext cx="2704922" cy="24761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449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981532"/>
              </p:ext>
            </p:extLst>
          </p:nvPr>
        </p:nvGraphicFramePr>
        <p:xfrm>
          <a:off x="135300" y="1856936"/>
          <a:ext cx="9415413" cy="4569018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2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6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82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33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07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045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2202">
                <a:tc rowSpan="2">
                  <a:txBody>
                    <a:bodyPr/>
                    <a:lstStyle/>
                    <a:p>
                      <a:pPr indent="5403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№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2921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Время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5403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Будний день (чт.)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5403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Выходной день (сб.)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684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Кол-во</a:t>
                      </a:r>
                      <a:endParaRPr lang="ru-RU" sz="1800" dirty="0">
                        <a:effectLst/>
                      </a:endParaRPr>
                    </a:p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Чел.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54038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effectLst/>
                        </a:rPr>
                        <a:t>Процент       загруженности зала кафе (%)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Кол-во</a:t>
                      </a:r>
                      <a:endParaRPr lang="ru-RU" sz="1800" dirty="0">
                        <a:effectLst/>
                      </a:endParaRPr>
                    </a:p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Чел.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Процент загруженности</a:t>
                      </a:r>
                      <a:r>
                        <a:rPr lang="ru-RU" sz="1800" baseline="0" dirty="0" smtClean="0">
                          <a:effectLst/>
                        </a:rPr>
                        <a:t> </a:t>
                      </a:r>
                      <a:r>
                        <a:rPr lang="ru-RU" sz="2000" dirty="0" smtClean="0">
                          <a:effectLst/>
                        </a:rPr>
                        <a:t>зала </a:t>
                      </a:r>
                      <a:r>
                        <a:rPr lang="ru-RU" sz="2000" dirty="0">
                          <a:effectLst/>
                        </a:rPr>
                        <a:t>кафе (%)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8:00-9:59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99</a:t>
                      </a:r>
                      <a:r>
                        <a:rPr lang="en-US" sz="2000">
                          <a:effectLst/>
                        </a:rPr>
                        <a:t>,9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20,5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2.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10:00-11:59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77,2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19,7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3.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12:00-13:59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60,1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15,3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14:00-15:59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49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55,6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21,3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5.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16:00-17:59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58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62,1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30,1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6.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18:00-19:59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50,3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40,4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7.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20:00-21:59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29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35,2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23,1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2202"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8.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22:00-23:59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2984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20,1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3048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7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54038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10,1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326" marR="4532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5122" name="Picture 2" descr="Картинки по запросу Costa Coffe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8100" y="4654161"/>
            <a:ext cx="2215359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артинки по запросу Costa Coffe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38100" y="2686202"/>
            <a:ext cx="2215357" cy="197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8104" y="1045094"/>
            <a:ext cx="2215357" cy="182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35300" y="313059"/>
            <a:ext cx="9702800" cy="1151674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Загруженностей гостей в кофейне </a:t>
            </a:r>
            <a:b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Costa Coffee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17250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5034" y="297392"/>
            <a:ext cx="10011833" cy="617007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SWOT</a:t>
            </a:r>
            <a:r>
              <a:rPr lang="ru-RU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-анализ деятельности Кофейни «Costa Coffe</a:t>
            </a:r>
            <a:r>
              <a:rPr 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233064"/>
              </p:ext>
            </p:extLst>
          </p:nvPr>
        </p:nvGraphicFramePr>
        <p:xfrm>
          <a:off x="135466" y="1337732"/>
          <a:ext cx="11921067" cy="5352537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5957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3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18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Сильные стороны</a:t>
                      </a:r>
                      <a:endParaRPr lang="ru-RU" sz="2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Слабые стороны</a:t>
                      </a:r>
                      <a:endParaRPr lang="ru-RU" sz="20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42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- устойчивый портфель клиентов;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- высокий ассортимент напитков и блюд с учетом типа предприятия (кофейня);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- качественная материально-техническая оснащенность;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- высококвалифицированный персонал;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- приемлемые финансовые источники.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недостаточная удовлетворенность клиентов качеством обслуживания, что свидетельствует о наличии проблем в данной сфере;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недостаток информации о клиентах и их потребностях;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противоречивость внутренних Стандартов обслуживания клиентов;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низкая мотивация сотрудников.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18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tx1"/>
                          </a:solidFill>
                          <a:effectLst/>
                        </a:rPr>
                        <a:t>Возможности</a:t>
                      </a:r>
                      <a:endParaRPr lang="ru-RU" sz="200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Угрозы</a:t>
                      </a:r>
                      <a:endParaRPr lang="ru-RU"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45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2000" b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- 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внедрение </a:t>
                      </a:r>
                      <a:r>
                        <a:rPr lang="ru-RU" sz="2000" b="0" dirty="0" err="1">
                          <a:solidFill>
                            <a:schemeClr val="tx1"/>
                          </a:solidFill>
                          <a:effectLst/>
                        </a:rPr>
                        <a:t>клиентоориентированных</a:t>
                      </a: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 технологий в обслуживании клиентов;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>
                          <a:solidFill>
                            <a:schemeClr val="tx1"/>
                          </a:solidFill>
                          <a:effectLst/>
                        </a:rPr>
                        <a:t>- формирование дополнительных продуктов и услуг для отдельных категорий клиентов.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изменение предпочтений и потребностей клиентов;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увеличение продаж аналогичных продуктов и услуг у конкурентов ввиду более выгодных предложений;</a:t>
                      </a:r>
                      <a:endParaRPr lang="ru-RU" sz="1800" dirty="0">
                        <a:effectLst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 нововведения в законодательстве, регулирующем сферу общественного питания. </a:t>
                      </a:r>
                      <a:endParaRPr lang="ru-RU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254" marR="572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972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70932" y="54116"/>
            <a:ext cx="11709400" cy="1167342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 по повышению качества сервиса кофейни «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Costa Coffe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Надпись 43"/>
          <p:cNvSpPr txBox="1">
            <a:spLocks noChangeArrowheads="1"/>
          </p:cNvSpPr>
          <p:nvPr/>
        </p:nvSpPr>
        <p:spPr bwMode="auto">
          <a:xfrm>
            <a:off x="3403169" y="2667642"/>
            <a:ext cx="5138190" cy="57162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8575">
            <a:solidFill>
              <a:schemeClr val="tx1"/>
            </a:solidFill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Мероприятия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Надпись 37"/>
          <p:cNvSpPr txBox="1">
            <a:spLocks noChangeArrowheads="1"/>
          </p:cNvSpPr>
          <p:nvPr/>
        </p:nvSpPr>
        <p:spPr bwMode="auto">
          <a:xfrm>
            <a:off x="179534" y="4425254"/>
            <a:ext cx="3424685" cy="242289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17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Мероприятие №1</a:t>
            </a:r>
            <a:r>
              <a:rPr lang="ru-RU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Внедрение системы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KPI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контроля качества работы сотрудников по обслуживанию постояльцев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Надпись 39"/>
          <p:cNvSpPr txBox="1">
            <a:spLocks noChangeArrowheads="1"/>
          </p:cNvSpPr>
          <p:nvPr/>
        </p:nvSpPr>
        <p:spPr bwMode="auto">
          <a:xfrm>
            <a:off x="3984590" y="4417309"/>
            <a:ext cx="3913519" cy="243084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17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Мероприятие №2. 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Активное использование социальных сетей для получения обратной связи от гостей по вопросам качества обслуживания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Надпись 38"/>
          <p:cNvSpPr txBox="1">
            <a:spLocks noChangeArrowheads="1"/>
          </p:cNvSpPr>
          <p:nvPr/>
        </p:nvSpPr>
        <p:spPr bwMode="auto">
          <a:xfrm>
            <a:off x="8201962" y="4417308"/>
            <a:ext cx="3778370" cy="243084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31750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Мероприятие №3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Внедрение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CRM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-системы для мониторинга потребительских предпочтений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1891877" y="-304800"/>
            <a:ext cx="12176292" cy="719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cxnSp>
        <p:nvCxnSpPr>
          <p:cNvPr id="38" name="Прямая со стрелкой 37"/>
          <p:cNvCxnSpPr/>
          <p:nvPr/>
        </p:nvCxnSpPr>
        <p:spPr>
          <a:xfrm flipH="1">
            <a:off x="3096959" y="3499699"/>
            <a:ext cx="767751" cy="5588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5736566" y="3537596"/>
            <a:ext cx="8626" cy="6634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8453887" y="3544062"/>
            <a:ext cx="715992" cy="4701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101" name="Picture 29" descr="Картинки по запросу Costa Coffe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7893" y="1426160"/>
            <a:ext cx="2617572" cy="16014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103" name="Picture 31" descr="Картинки по запросу Costa Coffe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38" y="1426160"/>
            <a:ext cx="2579395" cy="1772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23463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53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7326"/>
            <a:ext cx="10515600" cy="1116542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/>
              <a:t>Оценка экономической эффективности мероприятий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0865" y="1490133"/>
            <a:ext cx="3471334" cy="52070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</a:rPr>
              <a:t>Мероприятие №1 </a:t>
            </a:r>
            <a:endParaRPr lang="ru-RU" sz="2000" b="1" i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Внедрение системы </a:t>
            </a:r>
            <a:r>
              <a:rPr lang="en-US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KPI</a:t>
            </a:r>
            <a:r>
              <a:rPr lang="ru-RU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Для </a:t>
            </a:r>
            <a:r>
              <a:rPr lang="ru-RU" sz="2000" dirty="0">
                <a:solidFill>
                  <a:schemeClr val="tx1"/>
                </a:solidFill>
              </a:rPr>
              <a:t>реализации первого мероприятия предприятию не требуется осуществления каких-либо финансовых вложений – менеджер кофейни будет следить за выполнением </a:t>
            </a:r>
            <a:r>
              <a:rPr lang="en-US" sz="2000" dirty="0">
                <a:solidFill>
                  <a:schemeClr val="tx1"/>
                </a:solidFill>
              </a:rPr>
              <a:t>KPI</a:t>
            </a:r>
            <a:r>
              <a:rPr lang="ru-RU" sz="2000" dirty="0">
                <a:solidFill>
                  <a:schemeClr val="tx1"/>
                </a:solidFill>
              </a:rPr>
              <a:t>, а значит наем дополнительного сотрудника не требуется.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37000" y="1490133"/>
            <a:ext cx="3632200" cy="52070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</a:rPr>
              <a:t>Мероприятие №</a:t>
            </a:r>
            <a:r>
              <a:rPr lang="ru-RU" sz="2000" b="1" i="1" dirty="0" smtClean="0">
                <a:solidFill>
                  <a:schemeClr val="tx1"/>
                </a:solidFill>
              </a:rPr>
              <a:t>2 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Повышение активности в социальных сетях</a:t>
            </a:r>
            <a:r>
              <a:rPr lang="ru-RU" sz="2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Аналогичным образом,  менеджер будет ответственен за наполнение групп кофейни в социальных сетях и мониторинг сообщений от пользователей социальных сетей.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670800" y="1490133"/>
            <a:ext cx="4453467" cy="5207000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Мероприятие №3 </a:t>
            </a:r>
            <a:endParaRPr lang="ru-RU" sz="20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Внедрение </a:t>
            </a:r>
            <a:r>
              <a:rPr lang="en-US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CRM</a:t>
            </a:r>
            <a:r>
              <a:rPr lang="ru-RU" sz="20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-системы».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Средняя стоимость лицензионного пакета программного обеспечения </a:t>
            </a:r>
            <a:r>
              <a:rPr lang="en-US" sz="2000" dirty="0" smtClean="0">
                <a:solidFill>
                  <a:schemeClr val="tx1"/>
                </a:solidFill>
              </a:rPr>
              <a:t>CRM</a:t>
            </a:r>
            <a:r>
              <a:rPr lang="ru-RU" sz="2000" dirty="0" smtClean="0">
                <a:solidFill>
                  <a:schemeClr val="tx1"/>
                </a:solidFill>
              </a:rPr>
              <a:t> - 20000 </a:t>
            </a:r>
            <a:r>
              <a:rPr lang="ru-RU" sz="2000" dirty="0">
                <a:solidFill>
                  <a:schemeClr val="tx1"/>
                </a:solidFill>
              </a:rPr>
              <a:t>рублей. Стоимость услуг по установке программного обеспечения и интеграции всех аккаунтов и информационных систем </a:t>
            </a:r>
            <a:r>
              <a:rPr lang="ru-RU" sz="2000" dirty="0" smtClean="0">
                <a:solidFill>
                  <a:schemeClr val="tx1"/>
                </a:solidFill>
              </a:rPr>
              <a:t>составляет 50</a:t>
            </a:r>
            <a:r>
              <a:rPr lang="ru-RU" sz="2000" dirty="0">
                <a:solidFill>
                  <a:schemeClr val="tx1"/>
                </a:solidFill>
              </a:rPr>
              <a:t>% от стоимости лицензионного обеспечения. Соответственно, единовременные затраты по данному мероприятию составят:</a:t>
            </a:r>
          </a:p>
          <a:p>
            <a:r>
              <a:rPr lang="ru-RU" sz="2000" dirty="0">
                <a:solidFill>
                  <a:schemeClr val="tx1"/>
                </a:solidFill>
              </a:rPr>
              <a:t>20000 + 10000 = 30000 рублей.</a:t>
            </a:r>
          </a:p>
        </p:txBody>
      </p:sp>
    </p:spTree>
    <p:extLst>
      <p:ext uri="{BB962C8B-B14F-4D97-AF65-F5344CB8AC3E}">
        <p14:creationId xmlns:p14="http://schemas.microsoft.com/office/powerpoint/2010/main" val="2615446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534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" y="60325"/>
            <a:ext cx="8779934" cy="1658407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Экспертная оценка прогнозного уровня продаж после реализации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мероприятий: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563110"/>
              </p:ext>
            </p:extLst>
          </p:nvPr>
        </p:nvGraphicFramePr>
        <p:xfrm>
          <a:off x="101598" y="1753661"/>
          <a:ext cx="8822268" cy="49868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055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55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55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55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36755">
                <a:tc rowSpan="2"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Эксперты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  <a:effectLst/>
                        </a:rPr>
                        <a:t>Интервалы объемов продаж, тыс. руб.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6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2017 г.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2018 г.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2019 г.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87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Эксперт №1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       12500 –13000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13100 – 13900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14000 – 14300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87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Эксперт №2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13400 - 13800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13900 - 14300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14300 – 14500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9687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Эксперт №3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13600 - 13750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13800 - 14200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14300 – 14600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87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Эксперт №4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12900 - 13200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13500 – 14000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13900 – 14500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9687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Эксперт №5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13000 - 13300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13300 - 13600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13800 – 14200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12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Средний диапазон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12500 - 13800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13100 - 14300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13800 – 14600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96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Среднее значение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13300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</a:rPr>
                        <a:t>13800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indent="1143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</a:rPr>
                        <a:t>14400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504" y="60326"/>
            <a:ext cx="3256486" cy="211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Картинки по запросу Costa Coffe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504" y="2175933"/>
            <a:ext cx="3256486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Картинки по запросу Costa Coffe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2504" y="5119158"/>
            <a:ext cx="3229496" cy="162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288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766" y="339726"/>
            <a:ext cx="11946467" cy="871008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Прогнозируемый объем продаж кофейни на 2016-2019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года (</a:t>
            </a:r>
            <a:r>
              <a:rPr lang="ru-RU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1353724573"/>
              </p:ext>
            </p:extLst>
          </p:nvPr>
        </p:nvGraphicFramePr>
        <p:xfrm>
          <a:off x="270933" y="1469498"/>
          <a:ext cx="11633200" cy="5210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3433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кофейный фо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48266" y="1745191"/>
            <a:ext cx="10515600" cy="1325563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sz="6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703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1034</Words>
  <Application>Microsoft Office PowerPoint</Application>
  <PresentationFormat>Широкоэкранный</PresentationFormat>
  <Paragraphs>177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Arial Unicode MS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Характеристика кофейни «Costa Coffe»</vt:lpstr>
      <vt:lpstr>Загруженностей гостей в кофейне  «Costa Coffee»</vt:lpstr>
      <vt:lpstr> SWOT-анализ деятельности Кофейни «Costa Coffe» </vt:lpstr>
      <vt:lpstr>Мероприятия по повышению качества сервиса кофейни «Costa Coffe»</vt:lpstr>
      <vt:lpstr>Оценка экономической эффективности мероприятий</vt:lpstr>
      <vt:lpstr>Экспертная оценка прогнозного уровня продаж после реализации мероприятий:</vt:lpstr>
      <vt:lpstr>Прогнозируемый объем продаж кофейни на 2016-2019 года (тыс.руб)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Пользователь Windows</cp:lastModifiedBy>
  <cp:revision>20</cp:revision>
  <dcterms:created xsi:type="dcterms:W3CDTF">2017-06-19T13:34:50Z</dcterms:created>
  <dcterms:modified xsi:type="dcterms:W3CDTF">2017-06-25T21:04:43Z</dcterms:modified>
</cp:coreProperties>
</file>