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notesSlides/notesSlide2.xml" ContentType="application/vnd.openxmlformats-officedocument.presentationml.notesSlide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chart8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2" r:id="rId17"/>
    <p:sldId id="273" r:id="rId18"/>
    <p:sldId id="274" r:id="rId19"/>
    <p:sldId id="275" r:id="rId20"/>
    <p:sldId id="276" r:id="rId21"/>
    <p:sldId id="277" r:id="rId22"/>
    <p:sldId id="278" r:id="rId2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&#1044;&#1080;&#1072;&#1075;&#1088;&#1072;&#1084;&#1084;&#1072;%20&#1074;%20Microsoft%20Office%20Word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&#1044;&#1080;&#1072;&#1075;&#1088;&#1072;&#1084;&#1084;&#1072;%20&#1074;%20Microsoft%20Office%20Word" TargetMode="External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oleObject" Target="&#1044;&#1080;&#1072;&#1075;&#1088;&#1072;&#1084;&#1084;&#1072;%20&#1074;%20Microsoft%20Office%20Word" TargetMode="External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oleObject" Target="&#1044;&#1080;&#1072;&#1075;&#1088;&#1072;&#1084;&#1084;&#1072;%20&#1074;%20Microsoft%20Office%20Word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6.8540822771484697E-2"/>
          <c:y val="0.12429753162877112"/>
          <c:w val="0.64727239041643869"/>
          <c:h val="0.82843951324266252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результаты</c:v>
                </c:pt>
              </c:strCache>
            </c:strRef>
          </c:tx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Лист1!$A$2:$A$4</c:f>
              <c:strCache>
                <c:ptCount val="3"/>
                <c:pt idx="0">
                  <c:v>завышенная самооценка</c:v>
                </c:pt>
                <c:pt idx="1">
                  <c:v>адекватная самооценка</c:v>
                </c:pt>
                <c:pt idx="2">
                  <c:v>заниженная самооценка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5</c:v>
                </c:pt>
                <c:pt idx="1">
                  <c:v>27</c:v>
                </c:pt>
                <c:pt idx="2">
                  <c:v>68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r"/>
      <c:layout/>
      <c:overlay val="0"/>
      <c:txPr>
        <a:bodyPr/>
        <a:lstStyle/>
        <a:p>
          <a:pPr>
            <a:defRPr sz="14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gap"/>
    <c:showDLblsOverMax val="0"/>
  </c:chart>
  <c:spPr>
    <a:solidFill>
      <a:schemeClr val="bg1"/>
    </a:solidFill>
    <a:ln w="38100">
      <a:solidFill>
        <a:schemeClr val="accent6">
          <a:lumMod val="40000"/>
          <a:lumOff val="60000"/>
        </a:schemeClr>
      </a:solidFill>
    </a:ln>
  </c:sp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6.8540822771484669E-2"/>
          <c:y val="0.13784219609535206"/>
          <c:w val="0.62374297865173622"/>
          <c:h val="0.77226081328875473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результаты</c:v>
                </c:pt>
              </c:strCache>
            </c:strRef>
          </c:tx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Лист1!$A$2:$A$4</c:f>
              <c:strCache>
                <c:ptCount val="3"/>
                <c:pt idx="0">
                  <c:v>завышенная самооценка</c:v>
                </c:pt>
                <c:pt idx="1">
                  <c:v>адекватная самооценка</c:v>
                </c:pt>
                <c:pt idx="2">
                  <c:v>заниженная самооценка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1</c:v>
                </c:pt>
                <c:pt idx="1">
                  <c:v>14</c:v>
                </c:pt>
                <c:pt idx="2">
                  <c:v>7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Столбец1</c:v>
                </c:pt>
              </c:strCache>
            </c:strRef>
          </c:tx>
          <c:cat>
            <c:strRef>
              <c:f>Лист1!$A$2:$A$4</c:f>
              <c:strCache>
                <c:ptCount val="3"/>
                <c:pt idx="0">
                  <c:v>завышенная самооценка</c:v>
                </c:pt>
                <c:pt idx="1">
                  <c:v>адекватная самооценка</c:v>
                </c:pt>
                <c:pt idx="2">
                  <c:v>заниженная самооценка</c:v>
                </c:pt>
              </c:strCache>
            </c:strRef>
          </c:cat>
          <c:val>
            <c:numRef>
              <c:f>Лист1!$C$2:$C$4</c:f>
              <c:numCache>
                <c:formatCode>0</c:formatCode>
                <c:ptCount val="3"/>
                <c:pt idx="0">
                  <c:v>4.5454545454545459</c:v>
                </c:pt>
                <c:pt idx="1">
                  <c:v>63.636363636363626</c:v>
                </c:pt>
                <c:pt idx="2">
                  <c:v>31.818181818181817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r"/>
      <c:layout/>
      <c:overlay val="0"/>
      <c:txPr>
        <a:bodyPr/>
        <a:lstStyle/>
        <a:p>
          <a:pPr>
            <a:defRPr sz="14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gap"/>
    <c:showDLblsOverMax val="0"/>
  </c:chart>
  <c:spPr>
    <a:solidFill>
      <a:schemeClr val="bg1"/>
    </a:solidFill>
    <a:ln w="38100">
      <a:solidFill>
        <a:schemeClr val="accent6">
          <a:lumMod val="40000"/>
          <a:lumOff val="60000"/>
        </a:schemeClr>
      </a:solidFill>
    </a:ln>
  </c:sp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5.6606736657917794E-2"/>
          <c:y val="0.11342592592592608"/>
          <c:w val="0.54343422981218259"/>
          <c:h val="0.77668135519757331"/>
        </c:manualLayout>
      </c:layout>
      <c:pie3DChart>
        <c:varyColors val="1"/>
        <c:ser>
          <c:idx val="0"/>
          <c:order val="0"/>
          <c:dLbls>
            <c:showLegendKey val="0"/>
            <c:showVal val="0"/>
            <c:showCatName val="0"/>
            <c:showSerName val="0"/>
            <c:showPercent val="1"/>
            <c:showBubbleSize val="0"/>
            <c:showLeaderLines val="0"/>
          </c:dLbls>
          <c:cat>
            <c:strRef>
              <c:f>'[Диаграмма в Microsoft Office Word]Лист1'!$A$10:$A$14</c:f>
              <c:strCache>
                <c:ptCount val="5"/>
                <c:pt idx="0">
                  <c:v>ближе к заниженной</c:v>
                </c:pt>
                <c:pt idx="1">
                  <c:v>заниженная</c:v>
                </c:pt>
                <c:pt idx="2">
                  <c:v>ближе к адекватной</c:v>
                </c:pt>
                <c:pt idx="3">
                  <c:v>адекватная </c:v>
                </c:pt>
                <c:pt idx="4">
                  <c:v>ближе к завышенной</c:v>
                </c:pt>
              </c:strCache>
            </c:strRef>
          </c:cat>
          <c:val>
            <c:numRef>
              <c:f>'[Диаграмма в Microsoft Office Word]Лист1'!$B$10:$B$14</c:f>
              <c:numCache>
                <c:formatCode>General</c:formatCode>
                <c:ptCount val="5"/>
                <c:pt idx="0">
                  <c:v>9</c:v>
                </c:pt>
                <c:pt idx="1">
                  <c:v>3</c:v>
                </c:pt>
                <c:pt idx="2">
                  <c:v>5</c:v>
                </c:pt>
                <c:pt idx="3">
                  <c:v>4</c:v>
                </c:pt>
                <c:pt idx="4">
                  <c:v>1</c:v>
                </c:pt>
              </c:numCache>
            </c:numRef>
          </c:val>
        </c:ser>
        <c:ser>
          <c:idx val="1"/>
          <c:order val="1"/>
          <c:cat>
            <c:strRef>
              <c:f>'[Диаграмма в Microsoft Office Word]Лист1'!$A$10:$A$14</c:f>
              <c:strCache>
                <c:ptCount val="5"/>
                <c:pt idx="0">
                  <c:v>ближе к заниженной</c:v>
                </c:pt>
                <c:pt idx="1">
                  <c:v>заниженная</c:v>
                </c:pt>
                <c:pt idx="2">
                  <c:v>ближе к адекватной</c:v>
                </c:pt>
                <c:pt idx="3">
                  <c:v>адекватная </c:v>
                </c:pt>
                <c:pt idx="4">
                  <c:v>ближе к завышенной</c:v>
                </c:pt>
              </c:strCache>
            </c:strRef>
          </c:cat>
          <c:val>
            <c:numRef>
              <c:f>'[Диаграмма в Microsoft Office Word]Лист1'!$C$10:$C$14</c:f>
              <c:numCache>
                <c:formatCode>0</c:formatCode>
                <c:ptCount val="5"/>
                <c:pt idx="0">
                  <c:v>40.909090909090914</c:v>
                </c:pt>
                <c:pt idx="1">
                  <c:v>13.636363636363635</c:v>
                </c:pt>
                <c:pt idx="2">
                  <c:v>22.72727272727273</c:v>
                </c:pt>
                <c:pt idx="3">
                  <c:v>18.181818181818251</c:v>
                </c:pt>
                <c:pt idx="4">
                  <c:v>4.5454545454545459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</c:pie3DChart>
    </c:plotArea>
    <c:legend>
      <c:legendPos val="r"/>
      <c:layout/>
      <c:overlay val="0"/>
      <c:txPr>
        <a:bodyPr/>
        <a:lstStyle/>
        <a:p>
          <a:pPr>
            <a:defRPr sz="14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gap"/>
    <c:showDLblsOverMax val="0"/>
  </c:chart>
  <c:spPr>
    <a:solidFill>
      <a:schemeClr val="bg1"/>
    </a:solidFill>
    <a:ln w="38100">
      <a:solidFill>
        <a:schemeClr val="accent6">
          <a:lumMod val="40000"/>
          <a:lumOff val="60000"/>
        </a:schemeClr>
      </a:solidFill>
    </a:ln>
  </c:sp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"/>
          <c:y val="0.13581274943371802"/>
          <c:w val="0.70240313631891282"/>
          <c:h val="0.66322670496928915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результаты</c:v>
                </c:pt>
              </c:strCache>
            </c:strRef>
          </c:tx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Лист1!$A$2:$A$4</c:f>
              <c:strCache>
                <c:ptCount val="3"/>
                <c:pt idx="0">
                  <c:v>завышенная самооценка</c:v>
                </c:pt>
                <c:pt idx="1">
                  <c:v>адекватная самооценка</c:v>
                </c:pt>
                <c:pt idx="2">
                  <c:v>заниженная самооценка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5</c:v>
                </c:pt>
                <c:pt idx="1">
                  <c:v>68</c:v>
                </c:pt>
                <c:pt idx="2">
                  <c:v>27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r"/>
      <c:layout/>
      <c:overlay val="0"/>
      <c:txPr>
        <a:bodyPr/>
        <a:lstStyle/>
        <a:p>
          <a:pPr>
            <a:defRPr sz="14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gap"/>
    <c:showDLblsOverMax val="0"/>
  </c:chart>
  <c:spPr>
    <a:solidFill>
      <a:schemeClr val="bg1"/>
    </a:solidFill>
    <a:ln w="38100">
      <a:solidFill>
        <a:schemeClr val="accent6">
          <a:lumMod val="40000"/>
          <a:lumOff val="60000"/>
        </a:schemeClr>
      </a:solidFill>
    </a:ln>
  </c:sp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завышенная самооценка</c:v>
                </c:pt>
              </c:strCache>
            </c:strRef>
          </c:tx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Лист1!$A$2:$A$3</c:f>
              <c:strCache>
                <c:ptCount val="2"/>
                <c:pt idx="0">
                  <c:v>Начало</c:v>
                </c:pt>
                <c:pt idx="1">
                  <c:v>Конец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5</c:v>
                </c:pt>
                <c:pt idx="1">
                  <c:v>5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адекватная самооценка</c:v>
                </c:pt>
              </c:strCache>
            </c:strRef>
          </c:tx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Лист1!$A$2:$A$3</c:f>
              <c:strCache>
                <c:ptCount val="2"/>
                <c:pt idx="0">
                  <c:v>Начало</c:v>
                </c:pt>
                <c:pt idx="1">
                  <c:v>Конец</c:v>
                </c:pt>
              </c:strCache>
            </c:strRef>
          </c:cat>
          <c:val>
            <c:numRef>
              <c:f>Лист1!$C$2:$C$3</c:f>
              <c:numCache>
                <c:formatCode>General</c:formatCode>
                <c:ptCount val="2"/>
                <c:pt idx="0">
                  <c:v>27</c:v>
                </c:pt>
                <c:pt idx="1">
                  <c:v>68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заниженная самооценка</c:v>
                </c:pt>
              </c:strCache>
            </c:strRef>
          </c:tx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Лист1!$A$2:$A$3</c:f>
              <c:strCache>
                <c:ptCount val="2"/>
                <c:pt idx="0">
                  <c:v>Начало</c:v>
                </c:pt>
                <c:pt idx="1">
                  <c:v>Конец</c:v>
                </c:pt>
              </c:strCache>
            </c:strRef>
          </c:cat>
          <c:val>
            <c:numRef>
              <c:f>Лист1!$D$2:$D$3</c:f>
              <c:numCache>
                <c:formatCode>General</c:formatCode>
                <c:ptCount val="2"/>
                <c:pt idx="0">
                  <c:v>68</c:v>
                </c:pt>
                <c:pt idx="1">
                  <c:v>27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106902016"/>
        <c:axId val="36068096"/>
        <c:axId val="0"/>
      </c:bar3DChart>
      <c:catAx>
        <c:axId val="106902016"/>
        <c:scaling>
          <c:orientation val="minMax"/>
        </c:scaling>
        <c:delete val="0"/>
        <c:axPos val="b"/>
        <c:majorTickMark val="out"/>
        <c:minorTickMark val="none"/>
        <c:tickLblPos val="nextTo"/>
        <c:crossAx val="36068096"/>
        <c:crosses val="autoZero"/>
        <c:auto val="1"/>
        <c:lblAlgn val="ctr"/>
        <c:lblOffset val="100"/>
        <c:noMultiLvlLbl val="0"/>
      </c:catAx>
      <c:valAx>
        <c:axId val="36068096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106902016"/>
        <c:crosses val="autoZero"/>
        <c:crossBetween val="between"/>
      </c:valAx>
    </c:plotArea>
    <c:legend>
      <c:legendPos val="r"/>
      <c:layout/>
      <c:overlay val="0"/>
      <c:txPr>
        <a:bodyPr/>
        <a:lstStyle/>
        <a:p>
          <a:pPr>
            <a:defRPr sz="14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gap"/>
    <c:showDLblsOverMax val="0"/>
  </c:chart>
  <c:spPr>
    <a:solidFill>
      <a:schemeClr val="bg1"/>
    </a:solidFill>
    <a:ln w="38100">
      <a:solidFill>
        <a:schemeClr val="accent6">
          <a:lumMod val="40000"/>
          <a:lumOff val="60000"/>
        </a:schemeClr>
      </a:solidFill>
    </a:ln>
  </c:sp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6.4137837609008597E-2"/>
          <c:y val="0.1405137655665383"/>
          <c:w val="0.57749961899923841"/>
          <c:h val="0.80407885184564698"/>
        </c:manualLayout>
      </c:layout>
      <c:pie3DChart>
        <c:varyColors val="1"/>
        <c:ser>
          <c:idx val="0"/>
          <c:order val="0"/>
          <c:dLbls>
            <c:showLegendKey val="0"/>
            <c:showVal val="0"/>
            <c:showCatName val="0"/>
            <c:showSerName val="0"/>
            <c:showPercent val="1"/>
            <c:showBubbleSize val="0"/>
            <c:showLeaderLines val="1"/>
          </c:dLbls>
          <c:cat>
            <c:strRef>
              <c:f>'[Диаграмма в Microsoft Office Word]Лист1'!$A$16:$A$18</c:f>
              <c:strCache>
                <c:ptCount val="3"/>
                <c:pt idx="0">
                  <c:v>завышенная самооценка</c:v>
                </c:pt>
                <c:pt idx="1">
                  <c:v>адекватная самооценка</c:v>
                </c:pt>
                <c:pt idx="2">
                  <c:v>заниженная самооценка</c:v>
                </c:pt>
              </c:strCache>
            </c:strRef>
          </c:cat>
          <c:val>
            <c:numRef>
              <c:f>'[Диаграмма в Microsoft Office Word]Лист1'!$B$16:$B$18</c:f>
              <c:numCache>
                <c:formatCode>General</c:formatCode>
                <c:ptCount val="3"/>
                <c:pt idx="0">
                  <c:v>3</c:v>
                </c:pt>
                <c:pt idx="1">
                  <c:v>17</c:v>
                </c:pt>
                <c:pt idx="2">
                  <c:v>2</c:v>
                </c:pt>
              </c:numCache>
            </c:numRef>
          </c:val>
        </c:ser>
        <c:ser>
          <c:idx val="1"/>
          <c:order val="1"/>
          <c:cat>
            <c:strRef>
              <c:f>'[Диаграмма в Microsoft Office Word]Лист1'!$A$16:$A$18</c:f>
              <c:strCache>
                <c:ptCount val="3"/>
                <c:pt idx="0">
                  <c:v>завышенная самооценка</c:v>
                </c:pt>
                <c:pt idx="1">
                  <c:v>адекватная самооценка</c:v>
                </c:pt>
                <c:pt idx="2">
                  <c:v>заниженная самооценка</c:v>
                </c:pt>
              </c:strCache>
            </c:strRef>
          </c:cat>
          <c:val>
            <c:numRef>
              <c:f>'[Диаграмма в Microsoft Office Word]Лист1'!$C$16:$C$18</c:f>
              <c:numCache>
                <c:formatCode>0</c:formatCode>
                <c:ptCount val="3"/>
                <c:pt idx="0">
                  <c:v>13.636363636363635</c:v>
                </c:pt>
                <c:pt idx="1">
                  <c:v>77.272727272726925</c:v>
                </c:pt>
                <c:pt idx="2">
                  <c:v>9.0909090909091006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r"/>
      <c:layout/>
      <c:overlay val="0"/>
      <c:txPr>
        <a:bodyPr/>
        <a:lstStyle/>
        <a:p>
          <a:pPr>
            <a:defRPr sz="14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gap"/>
    <c:showDLblsOverMax val="0"/>
  </c:chart>
  <c:spPr>
    <a:solidFill>
      <a:schemeClr val="bg1"/>
    </a:solidFill>
    <a:ln w="38100">
      <a:solidFill>
        <a:schemeClr val="accent6">
          <a:lumMod val="40000"/>
          <a:lumOff val="60000"/>
        </a:schemeClr>
      </a:solidFill>
    </a:ln>
  </c:sp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'[Диаграмма в Microsoft Office Word]Лист1'!$A$16:$C$16</c:f>
              <c:strCache>
                <c:ptCount val="1"/>
                <c:pt idx="0">
                  <c:v>завышенная самооценка</c:v>
                </c:pt>
              </c:strCache>
            </c:strRef>
          </c:tx>
          <c:invertIfNegative val="0"/>
          <c:cat>
            <c:strRef>
              <c:f>'[Диаграмма в Microsoft Office Word]Лист1'!$D$15:$G$15</c:f>
              <c:strCache>
                <c:ptCount val="3"/>
                <c:pt idx="0">
                  <c:v>начало</c:v>
                </c:pt>
                <c:pt idx="2">
                  <c:v>конец</c:v>
                </c:pt>
              </c:strCache>
            </c:strRef>
          </c:cat>
          <c:val>
            <c:numRef>
              <c:f>'[Диаграмма в Microsoft Office Word]Лист1'!$D$16:$G$16</c:f>
              <c:numCache>
                <c:formatCode>0</c:formatCode>
                <c:ptCount val="4"/>
                <c:pt idx="1">
                  <c:v>13.636363636363635</c:v>
                </c:pt>
                <c:pt idx="3">
                  <c:v>13.636363636363635</c:v>
                </c:pt>
              </c:numCache>
            </c:numRef>
          </c:val>
        </c:ser>
        <c:ser>
          <c:idx val="1"/>
          <c:order val="1"/>
          <c:tx>
            <c:strRef>
              <c:f>'[Диаграмма в Microsoft Office Word]Лист1'!$A$17:$C$17</c:f>
              <c:strCache>
                <c:ptCount val="1"/>
                <c:pt idx="0">
                  <c:v>адекватная самооценка</c:v>
                </c:pt>
              </c:strCache>
            </c:strRef>
          </c:tx>
          <c:invertIfNegative val="0"/>
          <c:cat>
            <c:strRef>
              <c:f>'[Диаграмма в Microsoft Office Word]Лист1'!$D$15:$G$15</c:f>
              <c:strCache>
                <c:ptCount val="3"/>
                <c:pt idx="0">
                  <c:v>начало</c:v>
                </c:pt>
                <c:pt idx="2">
                  <c:v>конец</c:v>
                </c:pt>
              </c:strCache>
            </c:strRef>
          </c:cat>
          <c:val>
            <c:numRef>
              <c:f>'[Диаграмма в Microsoft Office Word]Лист1'!$D$17:$G$17</c:f>
              <c:numCache>
                <c:formatCode>0</c:formatCode>
                <c:ptCount val="4"/>
                <c:pt idx="1">
                  <c:v>45.454545454545318</c:v>
                </c:pt>
                <c:pt idx="3">
                  <c:v>77.272727272726925</c:v>
                </c:pt>
              </c:numCache>
            </c:numRef>
          </c:val>
        </c:ser>
        <c:ser>
          <c:idx val="2"/>
          <c:order val="2"/>
          <c:tx>
            <c:strRef>
              <c:f>'[Диаграмма в Microsoft Office Word]Лист1'!$A$18:$C$18</c:f>
              <c:strCache>
                <c:ptCount val="1"/>
                <c:pt idx="0">
                  <c:v>заниженная самооценка</c:v>
                </c:pt>
              </c:strCache>
            </c:strRef>
          </c:tx>
          <c:invertIfNegative val="0"/>
          <c:cat>
            <c:strRef>
              <c:f>'[Диаграмма в Microsoft Office Word]Лист1'!$D$15:$G$15</c:f>
              <c:strCache>
                <c:ptCount val="3"/>
                <c:pt idx="0">
                  <c:v>начало</c:v>
                </c:pt>
                <c:pt idx="2">
                  <c:v>конец</c:v>
                </c:pt>
              </c:strCache>
            </c:strRef>
          </c:cat>
          <c:val>
            <c:numRef>
              <c:f>'[Диаграмма в Microsoft Office Word]Лист1'!$D$18:$G$18</c:f>
              <c:numCache>
                <c:formatCode>0</c:formatCode>
                <c:ptCount val="4"/>
                <c:pt idx="1">
                  <c:v>40.909090909090914</c:v>
                </c:pt>
                <c:pt idx="3">
                  <c:v>9.0909090909091006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86867456"/>
        <c:axId val="84595200"/>
        <c:axId val="0"/>
      </c:bar3DChart>
      <c:catAx>
        <c:axId val="86867456"/>
        <c:scaling>
          <c:orientation val="minMax"/>
        </c:scaling>
        <c:delete val="0"/>
        <c:axPos val="b"/>
        <c:majorTickMark val="out"/>
        <c:minorTickMark val="none"/>
        <c:tickLblPos val="nextTo"/>
        <c:crossAx val="84595200"/>
        <c:crosses val="autoZero"/>
        <c:auto val="1"/>
        <c:lblAlgn val="ctr"/>
        <c:lblOffset val="100"/>
        <c:noMultiLvlLbl val="0"/>
      </c:catAx>
      <c:valAx>
        <c:axId val="84595200"/>
        <c:scaling>
          <c:orientation val="minMax"/>
        </c:scaling>
        <c:delete val="0"/>
        <c:axPos val="l"/>
        <c:majorGridlines/>
        <c:numFmt formatCode="0" sourceLinked="1"/>
        <c:majorTickMark val="out"/>
        <c:minorTickMark val="none"/>
        <c:tickLblPos val="nextTo"/>
        <c:crossAx val="86867456"/>
        <c:crosses val="autoZero"/>
        <c:crossBetween val="between"/>
      </c:valAx>
    </c:plotArea>
    <c:legend>
      <c:legendPos val="r"/>
      <c:layout/>
      <c:overlay val="0"/>
      <c:txPr>
        <a:bodyPr/>
        <a:lstStyle/>
        <a:p>
          <a:pPr>
            <a:defRPr sz="14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gap"/>
    <c:showDLblsOverMax val="0"/>
  </c:chart>
  <c:spPr>
    <a:solidFill>
      <a:schemeClr val="bg1"/>
    </a:solidFill>
    <a:ln w="38100">
      <a:solidFill>
        <a:schemeClr val="accent6">
          <a:lumMod val="40000"/>
          <a:lumOff val="60000"/>
        </a:schemeClr>
      </a:solidFill>
    </a:ln>
  </c:spPr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'[Диаграмма в Microsoft Office Word]Лист1'!$B$9</c:f>
              <c:strCache>
                <c:ptCount val="1"/>
                <c:pt idx="0">
                  <c:v>начало</c:v>
                </c:pt>
              </c:strCache>
            </c:strRef>
          </c:tx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'[Диаграмма в Microsoft Office Word]Лист1'!$A$10:$A$14</c:f>
              <c:strCache>
                <c:ptCount val="5"/>
                <c:pt idx="0">
                  <c:v>ближе к заниженной</c:v>
                </c:pt>
                <c:pt idx="1">
                  <c:v>заниженная</c:v>
                </c:pt>
                <c:pt idx="2">
                  <c:v>адекватная </c:v>
                </c:pt>
                <c:pt idx="3">
                  <c:v>ближе к завышенной</c:v>
                </c:pt>
                <c:pt idx="4">
                  <c:v>ближе к адекватному</c:v>
                </c:pt>
              </c:strCache>
            </c:strRef>
          </c:cat>
          <c:val>
            <c:numRef>
              <c:f>'[Диаграмма в Microsoft Office Word]Лист1'!$B$10:$B$14</c:f>
              <c:numCache>
                <c:formatCode>General</c:formatCode>
                <c:ptCount val="5"/>
                <c:pt idx="0">
                  <c:v>41</c:v>
                </c:pt>
                <c:pt idx="1">
                  <c:v>14</c:v>
                </c:pt>
                <c:pt idx="2">
                  <c:v>18</c:v>
                </c:pt>
                <c:pt idx="3">
                  <c:v>4</c:v>
                </c:pt>
                <c:pt idx="4">
                  <c:v>23</c:v>
                </c:pt>
              </c:numCache>
            </c:numRef>
          </c:val>
        </c:ser>
        <c:ser>
          <c:idx val="1"/>
          <c:order val="1"/>
          <c:tx>
            <c:strRef>
              <c:f>'[Диаграмма в Microsoft Office Word]Лист1'!$C$9</c:f>
              <c:strCache>
                <c:ptCount val="1"/>
                <c:pt idx="0">
                  <c:v>конец</c:v>
                </c:pt>
              </c:strCache>
            </c:strRef>
          </c:tx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'[Диаграмма в Microsoft Office Word]Лист1'!$A$10:$A$14</c:f>
              <c:strCache>
                <c:ptCount val="5"/>
                <c:pt idx="0">
                  <c:v>ближе к заниженной</c:v>
                </c:pt>
                <c:pt idx="1">
                  <c:v>заниженная</c:v>
                </c:pt>
                <c:pt idx="2">
                  <c:v>адекватная </c:v>
                </c:pt>
                <c:pt idx="3">
                  <c:v>ближе к завышенной</c:v>
                </c:pt>
                <c:pt idx="4">
                  <c:v>ближе к адекватному</c:v>
                </c:pt>
              </c:strCache>
            </c:strRef>
          </c:cat>
          <c:val>
            <c:numRef>
              <c:f>'[Диаграмма в Microsoft Office Word]Лист1'!$C$10:$C$14</c:f>
              <c:numCache>
                <c:formatCode>0</c:formatCode>
                <c:ptCount val="5"/>
                <c:pt idx="0">
                  <c:v>31.818181818181817</c:v>
                </c:pt>
                <c:pt idx="1">
                  <c:v>4</c:v>
                </c:pt>
                <c:pt idx="2">
                  <c:v>54.54545454545454</c:v>
                </c:pt>
                <c:pt idx="3">
                  <c:v>9.0909090909091006</c:v>
                </c:pt>
                <c:pt idx="4" formatCode="General">
                  <c:v>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86902272"/>
        <c:axId val="84597504"/>
        <c:axId val="0"/>
      </c:bar3DChart>
      <c:catAx>
        <c:axId val="86902272"/>
        <c:scaling>
          <c:orientation val="minMax"/>
        </c:scaling>
        <c:delete val="0"/>
        <c:axPos val="b"/>
        <c:majorTickMark val="out"/>
        <c:minorTickMark val="none"/>
        <c:tickLblPos val="nextTo"/>
        <c:crossAx val="84597504"/>
        <c:crosses val="autoZero"/>
        <c:auto val="1"/>
        <c:lblAlgn val="ctr"/>
        <c:lblOffset val="100"/>
        <c:noMultiLvlLbl val="0"/>
      </c:catAx>
      <c:valAx>
        <c:axId val="84597504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86902272"/>
        <c:crosses val="autoZero"/>
        <c:crossBetween val="between"/>
      </c:valAx>
    </c:plotArea>
    <c:legend>
      <c:legendPos val="r"/>
      <c:layout/>
      <c:overlay val="0"/>
      <c:txPr>
        <a:bodyPr/>
        <a:lstStyle/>
        <a:p>
          <a:pPr>
            <a:defRPr sz="14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gap"/>
    <c:showDLblsOverMax val="0"/>
  </c:chart>
  <c:spPr>
    <a:solidFill>
      <a:schemeClr val="bg1"/>
    </a:solidFill>
    <a:ln w="38100">
      <a:solidFill>
        <a:schemeClr val="accent6">
          <a:lumMod val="40000"/>
          <a:lumOff val="60000"/>
        </a:schemeClr>
      </a:solidFill>
    </a:ln>
  </c:sp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BB31BF4-013C-4FC7-A4D8-3C7309137785}" type="datetimeFigureOut">
              <a:rPr lang="ru-RU" smtClean="0"/>
              <a:t>12.01.2015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D126750-B1A1-4110-A671-F976EC54788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226932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126750-B1A1-4110-A671-F976EC547880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918988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126750-B1A1-4110-A671-F976EC547880}" type="slidenum">
              <a:rPr lang="ru-RU" smtClean="0"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755546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12.01.2015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12.01.2015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12.01.2015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12.01.2015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12.01.2015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12.01.2015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12.01.2015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g"/><Relationship Id="rId4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chart" Target="../charts/char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http://firstklass.ru/uploads/posts/2011-06/1308337529_diagnostika-tvorcheskih-sposobnostey-detey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6" r="10121"/>
          <a:stretch/>
        </p:blipFill>
        <p:spPr bwMode="auto">
          <a:xfrm>
            <a:off x="-1" y="0"/>
            <a:ext cx="9144001" cy="6857999"/>
          </a:xfrm>
          <a:prstGeom prst="rect">
            <a:avLst/>
          </a:prstGeom>
          <a:noFill/>
          <a:ln w="38100">
            <a:solidFill>
              <a:schemeClr val="accent6">
                <a:lumMod val="20000"/>
                <a:lumOff val="80000"/>
              </a:schemeClr>
            </a:solidFill>
            <a:prstDash val="sysDot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3631704" y="6453336"/>
            <a:ext cx="1880590" cy="29641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000" b="1" cap="all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г. Череповец, 2014 год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2375754" y="0"/>
            <a:ext cx="0" cy="6858000"/>
          </a:xfrm>
          <a:prstGeom prst="line">
            <a:avLst/>
          </a:prstGeom>
          <a:ln w="76200">
            <a:solidFill>
              <a:schemeClr val="accent6">
                <a:lumMod val="20000"/>
                <a:lumOff val="8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>
            <a:off x="2501115" y="0"/>
            <a:ext cx="0" cy="6858000"/>
          </a:xfrm>
          <a:prstGeom prst="line">
            <a:avLst/>
          </a:prstGeom>
          <a:ln w="38100">
            <a:solidFill>
              <a:schemeClr val="accent6">
                <a:lumMod val="20000"/>
                <a:lumOff val="8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/>
          <p:nvPr/>
        </p:nvCxnSpPr>
        <p:spPr>
          <a:xfrm>
            <a:off x="2267744" y="-1"/>
            <a:ext cx="0" cy="6858000"/>
          </a:xfrm>
          <a:prstGeom prst="line">
            <a:avLst/>
          </a:prstGeom>
          <a:ln w="38100">
            <a:solidFill>
              <a:schemeClr val="accent6">
                <a:lumMod val="20000"/>
                <a:lumOff val="8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Прямоугольник 3"/>
          <p:cNvSpPr/>
          <p:nvPr/>
        </p:nvSpPr>
        <p:spPr>
          <a:xfrm>
            <a:off x="179511" y="548680"/>
            <a:ext cx="4392487" cy="180020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cap="all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самооценки детей  старшего дошкольного  возраста</a:t>
            </a:r>
          </a:p>
        </p:txBody>
      </p:sp>
    </p:spTree>
    <p:extLst>
      <p:ext uri="{BB962C8B-B14F-4D97-AF65-F5344CB8AC3E}">
        <p14:creationId xmlns:p14="http://schemas.microsoft.com/office/powerpoint/2010/main" val="3415447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pattFill prst="dotDmnd">
            <a:fgClr>
              <a:schemeClr val="accent6">
                <a:lumMod val="50000"/>
              </a:schemeClr>
            </a:fgClr>
            <a:bgClr>
              <a:schemeClr val="bg1"/>
            </a:bgClr>
          </a:pattFill>
          <a:ln w="38100">
            <a:solidFill>
              <a:schemeClr val="accent6">
                <a:lumMod val="20000"/>
                <a:lumOff val="8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8604448" y="6453336"/>
            <a:ext cx="432048" cy="288032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ru-RU" sz="1200" b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7" name="Группа 6"/>
          <p:cNvGrpSpPr/>
          <p:nvPr/>
        </p:nvGrpSpPr>
        <p:grpSpPr>
          <a:xfrm>
            <a:off x="7452320" y="-14955"/>
            <a:ext cx="288032" cy="6872955"/>
            <a:chOff x="7452320" y="-14955"/>
            <a:chExt cx="288032" cy="6872955"/>
          </a:xfrm>
        </p:grpSpPr>
        <p:cxnSp>
          <p:nvCxnSpPr>
            <p:cNvPr id="12" name="Прямая соединительная линия 11"/>
            <p:cNvCxnSpPr/>
            <p:nvPr/>
          </p:nvCxnSpPr>
          <p:spPr>
            <a:xfrm>
              <a:off x="7452320" y="0"/>
              <a:ext cx="0" cy="6858000"/>
            </a:xfrm>
            <a:prstGeom prst="line">
              <a:avLst/>
            </a:prstGeom>
            <a:ln w="38100">
              <a:solidFill>
                <a:schemeClr val="accent6">
                  <a:lumMod val="40000"/>
                  <a:lumOff val="6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Прямая соединительная линия 12"/>
            <p:cNvCxnSpPr/>
            <p:nvPr/>
          </p:nvCxnSpPr>
          <p:spPr>
            <a:xfrm>
              <a:off x="7740352" y="0"/>
              <a:ext cx="0" cy="6858000"/>
            </a:xfrm>
            <a:prstGeom prst="line">
              <a:avLst/>
            </a:prstGeom>
            <a:ln w="38100">
              <a:solidFill>
                <a:schemeClr val="accent6">
                  <a:lumMod val="40000"/>
                  <a:lumOff val="6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Прямая соединительная линия 14"/>
            <p:cNvCxnSpPr/>
            <p:nvPr/>
          </p:nvCxnSpPr>
          <p:spPr>
            <a:xfrm>
              <a:off x="7583626" y="-14955"/>
              <a:ext cx="0" cy="6858000"/>
            </a:xfrm>
            <a:prstGeom prst="line">
              <a:avLst/>
            </a:prstGeom>
            <a:ln w="76200">
              <a:solidFill>
                <a:schemeClr val="accent6">
                  <a:lumMod val="40000"/>
                  <a:lumOff val="6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034" name="Picture 10" descr="http://lady-live.ru/uploads/posts/2014-10/1413366776_podgotovka-rebenka-k-shkol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778" y="260649"/>
            <a:ext cx="2592285" cy="1728191"/>
          </a:xfrm>
          <a:prstGeom prst="rect">
            <a:avLst/>
          </a:prstGeom>
          <a:ln w="38100">
            <a:solidFill>
              <a:schemeClr val="accent6">
                <a:lumMod val="40000"/>
                <a:lumOff val="60000"/>
              </a:schemeClr>
            </a:solidFill>
            <a:prstDash val="sysDot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http://i.str-detsad37.ru/u/6d/93717e955d11e3878462f93f19a22d/-/image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778" y="4437112"/>
            <a:ext cx="2608231" cy="1956174"/>
          </a:xfrm>
          <a:prstGeom prst="rect">
            <a:avLst/>
          </a:prstGeom>
          <a:ln w="38100">
            <a:solidFill>
              <a:schemeClr val="accent6">
                <a:lumMod val="40000"/>
                <a:lumOff val="60000"/>
              </a:schemeClr>
            </a:solidFill>
            <a:prstDash val="sysDot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http://kuib-biblioteka.ucoz.ru/_si/0/6194349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777" y="2348880"/>
            <a:ext cx="2608232" cy="1747516"/>
          </a:xfrm>
          <a:prstGeom prst="rect">
            <a:avLst/>
          </a:prstGeom>
          <a:ln w="38100">
            <a:solidFill>
              <a:schemeClr val="accent6">
                <a:lumMod val="40000"/>
                <a:lumOff val="60000"/>
              </a:schemeClr>
            </a:solidFill>
            <a:prstDash val="sysDot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" name="Группа 5"/>
          <p:cNvGrpSpPr/>
          <p:nvPr/>
        </p:nvGrpSpPr>
        <p:grpSpPr>
          <a:xfrm>
            <a:off x="251520" y="260648"/>
            <a:ext cx="5688632" cy="6132637"/>
            <a:chOff x="251520" y="260648"/>
            <a:chExt cx="5688632" cy="6132637"/>
          </a:xfrm>
        </p:grpSpPr>
        <p:sp>
          <p:nvSpPr>
            <p:cNvPr id="5" name="Прямоугольник с двумя вырезанными противолежащими углами 4"/>
            <p:cNvSpPr/>
            <p:nvPr/>
          </p:nvSpPr>
          <p:spPr>
            <a:xfrm>
              <a:off x="251520" y="260648"/>
              <a:ext cx="5688632" cy="6132637"/>
            </a:xfrm>
            <a:prstGeom prst="snip2DiagRect">
              <a:avLst/>
            </a:prstGeom>
            <a:solidFill>
              <a:schemeClr val="bg1">
                <a:lumMod val="95000"/>
              </a:schemeClr>
            </a:solidFill>
            <a:ln w="38100">
              <a:solidFill>
                <a:schemeClr val="accent6">
                  <a:lumMod val="40000"/>
                  <a:lumOff val="60000"/>
                </a:schemeClr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6" name="Прямоугольник с двумя вырезанными противолежащими углами 15"/>
            <p:cNvSpPr/>
            <p:nvPr/>
          </p:nvSpPr>
          <p:spPr>
            <a:xfrm>
              <a:off x="395536" y="423558"/>
              <a:ext cx="5400600" cy="5806815"/>
            </a:xfrm>
            <a:prstGeom prst="snip2DiagRect">
              <a:avLst/>
            </a:prstGeom>
            <a:solidFill>
              <a:schemeClr val="bg1">
                <a:lumMod val="95000"/>
              </a:schemeClr>
            </a:solidFill>
            <a:ln w="76200">
              <a:solidFill>
                <a:schemeClr val="accent6">
                  <a:lumMod val="40000"/>
                  <a:lumOff val="60000"/>
                </a:schemeClr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" name="Прямоугольник с двумя вырезанными противолежащими углами 16"/>
            <p:cNvSpPr/>
            <p:nvPr/>
          </p:nvSpPr>
          <p:spPr>
            <a:xfrm>
              <a:off x="539552" y="548680"/>
              <a:ext cx="5112568" cy="5544617"/>
            </a:xfrm>
            <a:prstGeom prst="snip2DiagRect">
              <a:avLst/>
            </a:prstGeom>
            <a:solidFill>
              <a:schemeClr val="bg1"/>
            </a:solidFill>
            <a:ln w="38100">
              <a:solidFill>
                <a:schemeClr val="accent6">
                  <a:lumMod val="40000"/>
                  <a:lumOff val="60000"/>
                </a:schemeClr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/>
              <a:r>
                <a:rPr lang="ru-RU" dirty="0" smtClean="0">
                  <a:solidFill>
                    <a:schemeClr val="accent6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   </a:t>
              </a:r>
              <a:r>
                <a:rPr lang="ru-RU" i="1" dirty="0" smtClean="0">
                  <a:solidFill>
                    <a:schemeClr val="accent6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Самооценка </a:t>
              </a:r>
              <a:r>
                <a:rPr lang="ru-RU" i="1" dirty="0">
                  <a:solidFill>
                    <a:schemeClr val="accent6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оказывает огромное влияние на общее развитие личности </a:t>
              </a:r>
              <a:r>
                <a:rPr lang="ru-RU" i="1" dirty="0" smtClean="0">
                  <a:solidFill>
                    <a:schemeClr val="accent6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человека.</a:t>
              </a:r>
            </a:p>
            <a:p>
              <a:pPr algn="just"/>
              <a:r>
                <a:rPr lang="ru-RU" i="1" dirty="0">
                  <a:solidFill>
                    <a:schemeClr val="accent6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i="1" dirty="0" smtClean="0">
                  <a:solidFill>
                    <a:schemeClr val="accent6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  Старший </a:t>
              </a:r>
              <a:r>
                <a:rPr lang="ru-RU" i="1" dirty="0">
                  <a:solidFill>
                    <a:schemeClr val="accent6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дошкольный возраст охарактеризован как зарождающий корни самооценки ребенка, и в то же время ребенок находится в преддверии новой социальной роли - роли школьника, важными качествами которого являются способность к анализу, самоконтролю, оцениванию себя и других, способность к восприятию чужих оценок.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511760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pattFill prst="dotDmnd">
            <a:fgClr>
              <a:schemeClr val="accent6">
                <a:lumMod val="50000"/>
              </a:schemeClr>
            </a:fgClr>
            <a:bgClr>
              <a:schemeClr val="bg1"/>
            </a:bgClr>
          </a:pattFill>
          <a:ln w="38100">
            <a:solidFill>
              <a:schemeClr val="accent6">
                <a:lumMod val="20000"/>
                <a:lumOff val="8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8604448" y="6453336"/>
            <a:ext cx="432048" cy="288032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ru-RU" sz="1200" b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4" name="Группа 3"/>
          <p:cNvGrpSpPr/>
          <p:nvPr/>
        </p:nvGrpSpPr>
        <p:grpSpPr>
          <a:xfrm>
            <a:off x="611560" y="476673"/>
            <a:ext cx="8208912" cy="5753620"/>
            <a:chOff x="251520" y="260648"/>
            <a:chExt cx="5688632" cy="6132637"/>
          </a:xfrm>
        </p:grpSpPr>
        <p:sp>
          <p:nvSpPr>
            <p:cNvPr id="5" name="Прямоугольник с двумя вырезанными противолежащими углами 4"/>
            <p:cNvSpPr/>
            <p:nvPr/>
          </p:nvSpPr>
          <p:spPr>
            <a:xfrm>
              <a:off x="251520" y="260648"/>
              <a:ext cx="5688632" cy="6132637"/>
            </a:xfrm>
            <a:prstGeom prst="snip2DiagRect">
              <a:avLst/>
            </a:prstGeom>
            <a:solidFill>
              <a:schemeClr val="bg1">
                <a:lumMod val="95000"/>
              </a:schemeClr>
            </a:solidFill>
            <a:ln w="38100">
              <a:solidFill>
                <a:schemeClr val="accent6">
                  <a:lumMod val="40000"/>
                  <a:lumOff val="60000"/>
                </a:schemeClr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accent6">
                    <a:lumMod val="50000"/>
                  </a:schemeClr>
                </a:solidFill>
              </a:endParaRPr>
            </a:p>
          </p:txBody>
        </p:sp>
        <p:sp>
          <p:nvSpPr>
            <p:cNvPr id="6" name="Прямоугольник с двумя вырезанными противолежащими углами 5"/>
            <p:cNvSpPr/>
            <p:nvPr/>
          </p:nvSpPr>
          <p:spPr>
            <a:xfrm>
              <a:off x="395536" y="423558"/>
              <a:ext cx="5400600" cy="5806815"/>
            </a:xfrm>
            <a:prstGeom prst="snip2DiagRect">
              <a:avLst/>
            </a:prstGeom>
            <a:solidFill>
              <a:schemeClr val="bg1">
                <a:lumMod val="95000"/>
              </a:schemeClr>
            </a:solidFill>
            <a:ln w="76200">
              <a:solidFill>
                <a:schemeClr val="accent6">
                  <a:lumMod val="40000"/>
                  <a:lumOff val="60000"/>
                </a:schemeClr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accent6">
                    <a:lumMod val="50000"/>
                  </a:schemeClr>
                </a:solidFill>
              </a:endParaRPr>
            </a:p>
          </p:txBody>
        </p:sp>
        <p:sp>
          <p:nvSpPr>
            <p:cNvPr id="7" name="Прямоугольник с двумя вырезанными противолежащими углами 6"/>
            <p:cNvSpPr/>
            <p:nvPr/>
          </p:nvSpPr>
          <p:spPr>
            <a:xfrm>
              <a:off x="539552" y="548680"/>
              <a:ext cx="5112568" cy="5544617"/>
            </a:xfrm>
            <a:prstGeom prst="snip2DiagRect">
              <a:avLst/>
            </a:prstGeom>
            <a:solidFill>
              <a:schemeClr val="bg1"/>
            </a:solidFill>
            <a:ln w="38100">
              <a:solidFill>
                <a:schemeClr val="accent6">
                  <a:lumMod val="40000"/>
                  <a:lumOff val="60000"/>
                </a:schemeClr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/>
              <a:r>
                <a:rPr lang="ru-RU" dirty="0" smtClean="0">
                  <a:solidFill>
                    <a:schemeClr val="accent6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   </a:t>
              </a:r>
              <a:r>
                <a:rPr lang="ru-RU" sz="1400" i="1" dirty="0">
                  <a:solidFill>
                    <a:schemeClr val="accent6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Закономерности и особенности формирования самооценки в детском возрасте были исследованы Б.Г. Ананьевым, О.А. </a:t>
              </a:r>
              <a:r>
                <a:rPr lang="ru-RU" sz="1400" i="1" dirty="0" err="1">
                  <a:solidFill>
                    <a:schemeClr val="accent6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Белобрыкиной</a:t>
              </a:r>
              <a:r>
                <a:rPr lang="ru-RU" sz="1400" i="1" dirty="0">
                  <a:solidFill>
                    <a:schemeClr val="accent6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, Л.И. </a:t>
              </a:r>
              <a:r>
                <a:rPr lang="ru-RU" sz="1400" i="1" dirty="0" err="1">
                  <a:solidFill>
                    <a:schemeClr val="accent6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Божович</a:t>
              </a:r>
              <a:r>
                <a:rPr lang="ru-RU" sz="1400" i="1" dirty="0">
                  <a:solidFill>
                    <a:schemeClr val="accent6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, Е.Н. Корнеевой, Н.В. Клюевой, И.С. Коном, М.И. Лисиной, В.В. </a:t>
              </a:r>
              <a:r>
                <a:rPr lang="ru-RU" sz="1400" i="1" dirty="0" err="1">
                  <a:solidFill>
                    <a:schemeClr val="accent6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Чесноковой</a:t>
              </a:r>
              <a:r>
                <a:rPr lang="ru-RU" sz="1400" i="1" dirty="0">
                  <a:solidFill>
                    <a:schemeClr val="accent6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и другими. Самооценка ребенка-дошкольника рассматривается в структуре его образа «Я», представляющего собой к концу старшего дошкольного возраста относительно устойчивое образование (</a:t>
              </a:r>
              <a:r>
                <a:rPr lang="ru-RU" sz="1400" i="1" dirty="0" err="1">
                  <a:solidFill>
                    <a:schemeClr val="accent6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И.Г.Димитров</a:t>
              </a:r>
              <a:r>
                <a:rPr lang="ru-RU" sz="1400" i="1" dirty="0">
                  <a:solidFill>
                    <a:schemeClr val="accent6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, </a:t>
              </a:r>
              <a:r>
                <a:rPr lang="ru-RU" sz="1400" i="1" dirty="0" err="1">
                  <a:solidFill>
                    <a:schemeClr val="accent6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А.И.Силвестру</a:t>
              </a:r>
              <a:r>
                <a:rPr lang="ru-RU" sz="1400" i="1" dirty="0">
                  <a:solidFill>
                    <a:schemeClr val="accent6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, </a:t>
              </a:r>
              <a:r>
                <a:rPr lang="ru-RU" sz="1400" i="1" dirty="0" err="1">
                  <a:solidFill>
                    <a:schemeClr val="accent6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Е.О.Смирнова</a:t>
              </a:r>
              <a:r>
                <a:rPr lang="ru-RU" sz="1400" i="1" dirty="0">
                  <a:solidFill>
                    <a:schemeClr val="accent6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, </a:t>
              </a:r>
              <a:r>
                <a:rPr lang="ru-RU" sz="1400" i="1" dirty="0" err="1">
                  <a:solidFill>
                    <a:schemeClr val="accent6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Л.П.Почеревина</a:t>
              </a:r>
              <a:r>
                <a:rPr lang="ru-RU" sz="1400" i="1" dirty="0">
                  <a:solidFill>
                    <a:schemeClr val="accent6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, </a:t>
              </a:r>
              <a:r>
                <a:rPr lang="ru-RU" sz="1400" i="1" dirty="0" err="1">
                  <a:solidFill>
                    <a:schemeClr val="accent6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С.Г.Якобсон</a:t>
              </a:r>
              <a:r>
                <a:rPr lang="ru-RU" sz="1400" i="1" dirty="0">
                  <a:solidFill>
                    <a:schemeClr val="accent6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). Появление к концу дошкольного возраста «собственно осознаваемых» форм самооценки показано в работах </a:t>
              </a:r>
              <a:r>
                <a:rPr lang="ru-RU" sz="1400" i="1" dirty="0" err="1">
                  <a:solidFill>
                    <a:schemeClr val="accent6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Т.А.Репиной</a:t>
              </a:r>
              <a:r>
                <a:rPr lang="ru-RU" sz="1400" i="1" dirty="0">
                  <a:solidFill>
                    <a:schemeClr val="accent6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, Р.Б. </a:t>
              </a:r>
              <a:r>
                <a:rPr lang="ru-RU" sz="1400" i="1" dirty="0" err="1">
                  <a:solidFill>
                    <a:schemeClr val="accent6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Стеркиной</a:t>
              </a:r>
              <a:r>
                <a:rPr lang="ru-RU" sz="1400" i="1" dirty="0">
                  <a:solidFill>
                    <a:schemeClr val="accent6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. Они раскрыли связь самооценки с общением детей, показали роль результативной деятельности в качестве детерминанты, повышающей уровень осознанности самооценки. Была также установлена зависимость самооценки от типа воздействия воспитателя (</a:t>
              </a:r>
              <a:r>
                <a:rPr lang="ru-RU" sz="1400" i="1" dirty="0" err="1">
                  <a:solidFill>
                    <a:schemeClr val="accent6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Е.А.Архипова</a:t>
              </a:r>
              <a:r>
                <a:rPr lang="ru-RU" sz="1400" i="1" dirty="0">
                  <a:solidFill>
                    <a:schemeClr val="accent6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).</a:t>
              </a:r>
            </a:p>
          </p:txBody>
        </p:sp>
      </p:grpSp>
      <p:pic>
        <p:nvPicPr>
          <p:cNvPr id="8" name="Рисунок 7" descr="http://lenagold.narod.ru/fon/clipart/s/svit/svitolk101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931" y="4949527"/>
            <a:ext cx="1526540" cy="1647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Рисунок 9" descr="http://remeslennik.org/wp-content/uploads/2013/01/kniga-vidhukiv.png"/>
          <p:cNvPicPr/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2872" y="4897139"/>
            <a:ext cx="1816735" cy="8763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67854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pattFill prst="dotDmnd">
            <a:fgClr>
              <a:schemeClr val="accent6">
                <a:lumMod val="50000"/>
              </a:schemeClr>
            </a:fgClr>
            <a:bgClr>
              <a:schemeClr val="bg1"/>
            </a:bgClr>
          </a:pattFill>
          <a:ln w="38100">
            <a:solidFill>
              <a:schemeClr val="accent6">
                <a:lumMod val="20000"/>
                <a:lumOff val="8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8604448" y="6453336"/>
            <a:ext cx="432048" cy="288032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ru-RU" sz="1200" b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4" name="Группа 3"/>
          <p:cNvGrpSpPr/>
          <p:nvPr/>
        </p:nvGrpSpPr>
        <p:grpSpPr>
          <a:xfrm>
            <a:off x="1115616" y="0"/>
            <a:ext cx="288032" cy="6872955"/>
            <a:chOff x="7452320" y="-14955"/>
            <a:chExt cx="288032" cy="6872955"/>
          </a:xfrm>
        </p:grpSpPr>
        <p:cxnSp>
          <p:nvCxnSpPr>
            <p:cNvPr id="5" name="Прямая соединительная линия 4"/>
            <p:cNvCxnSpPr/>
            <p:nvPr/>
          </p:nvCxnSpPr>
          <p:spPr>
            <a:xfrm>
              <a:off x="7452320" y="0"/>
              <a:ext cx="0" cy="6858000"/>
            </a:xfrm>
            <a:prstGeom prst="line">
              <a:avLst/>
            </a:prstGeom>
            <a:ln w="38100">
              <a:solidFill>
                <a:schemeClr val="accent6">
                  <a:lumMod val="40000"/>
                  <a:lumOff val="6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Прямая соединительная линия 5"/>
            <p:cNvCxnSpPr/>
            <p:nvPr/>
          </p:nvCxnSpPr>
          <p:spPr>
            <a:xfrm>
              <a:off x="7740352" y="0"/>
              <a:ext cx="0" cy="6858000"/>
            </a:xfrm>
            <a:prstGeom prst="line">
              <a:avLst/>
            </a:prstGeom>
            <a:ln w="38100">
              <a:solidFill>
                <a:schemeClr val="accent6">
                  <a:lumMod val="40000"/>
                  <a:lumOff val="6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Прямая соединительная линия 6"/>
            <p:cNvCxnSpPr/>
            <p:nvPr/>
          </p:nvCxnSpPr>
          <p:spPr>
            <a:xfrm>
              <a:off x="7583626" y="-14955"/>
              <a:ext cx="0" cy="6858000"/>
            </a:xfrm>
            <a:prstGeom prst="line">
              <a:avLst/>
            </a:prstGeom>
            <a:ln w="76200">
              <a:solidFill>
                <a:schemeClr val="accent6">
                  <a:lumMod val="40000"/>
                  <a:lumOff val="6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1" name="Прямая соединительная линия 10"/>
          <p:cNvCxnSpPr/>
          <p:nvPr/>
        </p:nvCxnSpPr>
        <p:spPr>
          <a:xfrm>
            <a:off x="2483768" y="1088740"/>
            <a:ext cx="720080" cy="0"/>
          </a:xfrm>
          <a:prstGeom prst="line">
            <a:avLst/>
          </a:prstGeom>
          <a:ln w="28575">
            <a:solidFill>
              <a:schemeClr val="accent6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Прямоугольник с двумя скругленными противолежащими углами 7"/>
          <p:cNvSpPr/>
          <p:nvPr/>
        </p:nvSpPr>
        <p:spPr>
          <a:xfrm>
            <a:off x="323528" y="548680"/>
            <a:ext cx="2376264" cy="1080120"/>
          </a:xfrm>
          <a:prstGeom prst="round2DiagRect">
            <a:avLst/>
          </a:prstGeom>
          <a:solidFill>
            <a:schemeClr val="bg1">
              <a:lumMod val="95000"/>
            </a:schemeClr>
          </a:solidFill>
          <a:ln>
            <a:solidFill>
              <a:schemeClr val="accent6">
                <a:lumMod val="50000"/>
              </a:schemeClr>
            </a:solidFill>
            <a:prstDash val="sysDot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cap="all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Проблема  исследования 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3059832" y="548680"/>
            <a:ext cx="5544616" cy="1080120"/>
          </a:xfrm>
          <a:prstGeom prst="rect">
            <a:avLst/>
          </a:prstGeom>
          <a:ln>
            <a:solidFill>
              <a:schemeClr val="accent6">
                <a:lumMod val="50000"/>
              </a:schemeClr>
            </a:solidFill>
            <a:prstDash val="sysDot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поиск </a:t>
            </a:r>
            <a:r>
              <a:rPr lang="ru-RU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эффективных педагогических условий развития адекватной самооценки у старших </a:t>
            </a:r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дошкольников</a:t>
            </a:r>
            <a:endParaRPr lang="ru-RU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4" name="Прямая соединительная линия 13"/>
          <p:cNvCxnSpPr/>
          <p:nvPr/>
        </p:nvCxnSpPr>
        <p:spPr>
          <a:xfrm>
            <a:off x="2502608" y="2528900"/>
            <a:ext cx="720080" cy="0"/>
          </a:xfrm>
          <a:prstGeom prst="line">
            <a:avLst/>
          </a:prstGeom>
          <a:ln w="28575">
            <a:solidFill>
              <a:schemeClr val="accent6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Прямоугольник с двумя скругленными противолежащими углами 11"/>
          <p:cNvSpPr/>
          <p:nvPr/>
        </p:nvSpPr>
        <p:spPr>
          <a:xfrm>
            <a:off x="303268" y="1988840"/>
            <a:ext cx="2376264" cy="1080120"/>
          </a:xfrm>
          <a:prstGeom prst="round2DiagRect">
            <a:avLst/>
          </a:prstGeom>
          <a:solidFill>
            <a:schemeClr val="bg1">
              <a:lumMod val="95000"/>
            </a:schemeClr>
          </a:solidFill>
          <a:ln>
            <a:solidFill>
              <a:schemeClr val="accent6">
                <a:lumMod val="50000"/>
              </a:schemeClr>
            </a:solidFill>
            <a:prstDash val="sysDot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cap="all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исследования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3059832" y="1988840"/>
            <a:ext cx="5544616" cy="1080120"/>
          </a:xfrm>
          <a:prstGeom prst="rect">
            <a:avLst/>
          </a:prstGeom>
          <a:ln>
            <a:solidFill>
              <a:schemeClr val="accent6">
                <a:lumMod val="50000"/>
              </a:schemeClr>
            </a:solidFill>
            <a:prstDash val="sysDot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определить и систематизировать педагогические условия, способствующие развитию адекватной самооценки у детей старшего дошкольного возраста</a:t>
            </a:r>
          </a:p>
        </p:txBody>
      </p:sp>
      <p:cxnSp>
        <p:nvCxnSpPr>
          <p:cNvPr id="17" name="Прямая соединительная линия 16"/>
          <p:cNvCxnSpPr/>
          <p:nvPr/>
        </p:nvCxnSpPr>
        <p:spPr>
          <a:xfrm>
            <a:off x="2555515" y="3984015"/>
            <a:ext cx="720080" cy="0"/>
          </a:xfrm>
          <a:prstGeom prst="line">
            <a:avLst/>
          </a:prstGeom>
          <a:ln w="28575">
            <a:solidFill>
              <a:schemeClr val="accent6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Прямоугольник с двумя скругленными противолежащими углами 14"/>
          <p:cNvSpPr/>
          <p:nvPr/>
        </p:nvSpPr>
        <p:spPr>
          <a:xfrm>
            <a:off x="323528" y="3429000"/>
            <a:ext cx="2376264" cy="1080120"/>
          </a:xfrm>
          <a:prstGeom prst="round2DiagRect">
            <a:avLst/>
          </a:prstGeom>
          <a:solidFill>
            <a:schemeClr val="bg1">
              <a:lumMod val="95000"/>
            </a:schemeClr>
          </a:solidFill>
          <a:ln>
            <a:solidFill>
              <a:schemeClr val="accent6">
                <a:lumMod val="50000"/>
              </a:schemeClr>
            </a:solidFill>
            <a:prstDash val="sysDot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cap="all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Объект исследования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3059832" y="3443955"/>
            <a:ext cx="5544616" cy="1080120"/>
          </a:xfrm>
          <a:prstGeom prst="rect">
            <a:avLst/>
          </a:prstGeom>
          <a:ln>
            <a:solidFill>
              <a:schemeClr val="accent6">
                <a:lumMod val="50000"/>
              </a:schemeClr>
            </a:solidFill>
            <a:prstDash val="sysDot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самооценка детей старшего дошкольного </a:t>
            </a:r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возраста</a:t>
            </a:r>
            <a:endParaRPr lang="ru-RU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0" name="Прямая соединительная линия 19"/>
          <p:cNvCxnSpPr/>
          <p:nvPr/>
        </p:nvCxnSpPr>
        <p:spPr>
          <a:xfrm>
            <a:off x="2534687" y="5458716"/>
            <a:ext cx="720080" cy="0"/>
          </a:xfrm>
          <a:prstGeom prst="line">
            <a:avLst/>
          </a:prstGeom>
          <a:ln w="28575">
            <a:solidFill>
              <a:schemeClr val="accent6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Прямоугольник 17"/>
          <p:cNvSpPr/>
          <p:nvPr/>
        </p:nvSpPr>
        <p:spPr>
          <a:xfrm>
            <a:off x="3059832" y="4914292"/>
            <a:ext cx="5544616" cy="1080120"/>
          </a:xfrm>
          <a:prstGeom prst="rect">
            <a:avLst/>
          </a:prstGeom>
          <a:ln>
            <a:solidFill>
              <a:schemeClr val="accent6">
                <a:lumMod val="50000"/>
              </a:schemeClr>
            </a:solidFill>
            <a:prstDash val="sysDot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педагогические условия развития адекватной самооценки у детей старшего дошкольного возраста</a:t>
            </a:r>
          </a:p>
        </p:txBody>
      </p:sp>
      <p:sp>
        <p:nvSpPr>
          <p:cNvPr id="19" name="Прямоугольник с двумя скругленными противолежащими углами 18"/>
          <p:cNvSpPr/>
          <p:nvPr/>
        </p:nvSpPr>
        <p:spPr>
          <a:xfrm>
            <a:off x="323528" y="4914292"/>
            <a:ext cx="2376264" cy="1080120"/>
          </a:xfrm>
          <a:prstGeom prst="round2DiagRect">
            <a:avLst/>
          </a:prstGeom>
          <a:solidFill>
            <a:schemeClr val="bg1">
              <a:lumMod val="95000"/>
            </a:schemeClr>
          </a:solidFill>
          <a:ln>
            <a:solidFill>
              <a:schemeClr val="accent6">
                <a:lumMod val="50000"/>
              </a:schemeClr>
            </a:solidFill>
            <a:prstDash val="sysDot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cap="all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Предмет исследования</a:t>
            </a:r>
          </a:p>
        </p:txBody>
      </p:sp>
    </p:spTree>
    <p:extLst>
      <p:ext uri="{BB962C8B-B14F-4D97-AF65-F5344CB8AC3E}">
        <p14:creationId xmlns:p14="http://schemas.microsoft.com/office/powerpoint/2010/main" val="2634429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pattFill prst="dotDmnd">
            <a:fgClr>
              <a:schemeClr val="accent6">
                <a:lumMod val="50000"/>
              </a:schemeClr>
            </a:fgClr>
            <a:bgClr>
              <a:schemeClr val="bg1"/>
            </a:bgClr>
          </a:pattFill>
          <a:ln w="38100">
            <a:solidFill>
              <a:schemeClr val="accent6">
                <a:lumMod val="20000"/>
                <a:lumOff val="8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8604448" y="6453336"/>
            <a:ext cx="432048" cy="288032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ru-RU" sz="1200" b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6" name="Прямая соединительная линия 5"/>
          <p:cNvCxnSpPr/>
          <p:nvPr/>
        </p:nvCxnSpPr>
        <p:spPr>
          <a:xfrm>
            <a:off x="2483768" y="1304764"/>
            <a:ext cx="720080" cy="0"/>
          </a:xfrm>
          <a:prstGeom prst="line">
            <a:avLst/>
          </a:prstGeom>
          <a:ln w="28575">
            <a:solidFill>
              <a:schemeClr val="accent6">
                <a:lumMod val="5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Прямоугольник с двумя скругленными противолежащими углами 3"/>
          <p:cNvSpPr/>
          <p:nvPr/>
        </p:nvSpPr>
        <p:spPr>
          <a:xfrm>
            <a:off x="323528" y="548680"/>
            <a:ext cx="2376264" cy="1512168"/>
          </a:xfrm>
          <a:prstGeom prst="round2DiagRect">
            <a:avLst/>
          </a:prstGeom>
          <a:solidFill>
            <a:schemeClr val="bg1">
              <a:lumMod val="95000"/>
            </a:schemeClr>
          </a:solidFill>
          <a:ln>
            <a:solidFill>
              <a:schemeClr val="accent6">
                <a:lumMod val="50000"/>
              </a:schemeClr>
            </a:solidFill>
            <a:prstDash val="solid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cap="all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Гипотеза: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3059832" y="548680"/>
            <a:ext cx="5544616" cy="1512168"/>
          </a:xfrm>
          <a:prstGeom prst="rect">
            <a:avLst/>
          </a:prstGeom>
          <a:ln>
            <a:solidFill>
              <a:schemeClr val="accent6">
                <a:lumMod val="50000"/>
              </a:schemeClr>
            </a:solidFill>
            <a:prstDash val="solid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развить адекватную самооценку у детей старшего дошкольного возраста, как сложное динамическое образование возможно при соблюдении следующих условий: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1605013" y="2636912"/>
            <a:ext cx="5760640" cy="0"/>
          </a:xfrm>
          <a:prstGeom prst="line">
            <a:avLst/>
          </a:prstGeom>
          <a:ln w="28575">
            <a:solidFill>
              <a:schemeClr val="accent6">
                <a:lumMod val="5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>
            <a:off x="4485333" y="2060848"/>
            <a:ext cx="0" cy="1584176"/>
          </a:xfrm>
          <a:prstGeom prst="line">
            <a:avLst/>
          </a:prstGeom>
          <a:ln w="28575">
            <a:solidFill>
              <a:schemeClr val="accent6">
                <a:lumMod val="5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1605013" y="2636912"/>
            <a:ext cx="0" cy="792088"/>
          </a:xfrm>
          <a:prstGeom prst="line">
            <a:avLst/>
          </a:prstGeom>
          <a:ln w="28575">
            <a:solidFill>
              <a:schemeClr val="accent6">
                <a:lumMod val="5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Прямоугольник 11"/>
          <p:cNvSpPr/>
          <p:nvPr/>
        </p:nvSpPr>
        <p:spPr>
          <a:xfrm>
            <a:off x="323528" y="3284984"/>
            <a:ext cx="2736304" cy="2664296"/>
          </a:xfrm>
          <a:prstGeom prst="rect">
            <a:avLst/>
          </a:prstGeom>
          <a:ln>
            <a:solidFill>
              <a:schemeClr val="accent6">
                <a:lumMod val="50000"/>
              </a:schemeClr>
            </a:solidFill>
            <a:prstDash val="solid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оптимизация </a:t>
            </a:r>
            <a:r>
              <a:rPr lang="ru-RU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оценочных отношений детей в деятельности, которые ведут к повышению реалистичности самооценки, обогащению ее содержания;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3203847" y="3284984"/>
            <a:ext cx="2649637" cy="2664296"/>
          </a:xfrm>
          <a:prstGeom prst="rect">
            <a:avLst/>
          </a:prstGeom>
          <a:ln>
            <a:solidFill>
              <a:schemeClr val="accent6">
                <a:lumMod val="50000"/>
              </a:schemeClr>
            </a:solidFill>
            <a:prstDash val="solid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включение </a:t>
            </a:r>
            <a:r>
              <a:rPr lang="ru-RU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рефлексивно – оценочных отношений детей к собственной деятельности в условиях соотношения ее с педагогической оценкой в этом виде деятельности</a:t>
            </a:r>
          </a:p>
        </p:txBody>
      </p:sp>
      <p:cxnSp>
        <p:nvCxnSpPr>
          <p:cNvPr id="18" name="Прямая соединительная линия 17"/>
          <p:cNvCxnSpPr/>
          <p:nvPr/>
        </p:nvCxnSpPr>
        <p:spPr>
          <a:xfrm>
            <a:off x="7371539" y="2641471"/>
            <a:ext cx="0" cy="792088"/>
          </a:xfrm>
          <a:prstGeom prst="line">
            <a:avLst/>
          </a:prstGeom>
          <a:ln w="28575">
            <a:solidFill>
              <a:schemeClr val="accent6">
                <a:lumMod val="5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Прямоугольник 15"/>
          <p:cNvSpPr/>
          <p:nvPr/>
        </p:nvSpPr>
        <p:spPr>
          <a:xfrm>
            <a:off x="5997501" y="3284984"/>
            <a:ext cx="2736304" cy="2664296"/>
          </a:xfrm>
          <a:prstGeom prst="rect">
            <a:avLst/>
          </a:prstGeom>
          <a:ln>
            <a:solidFill>
              <a:schemeClr val="accent6">
                <a:lumMod val="50000"/>
              </a:schemeClr>
            </a:solidFill>
            <a:prstDash val="solid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</a:t>
            </a:r>
            <a:r>
              <a:rPr lang="ru-RU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обстановки психологического комфорта и ситуации успеха в разных видах детской деятельности</a:t>
            </a:r>
          </a:p>
        </p:txBody>
      </p:sp>
    </p:spTree>
    <p:extLst>
      <p:ext uri="{BB962C8B-B14F-4D97-AF65-F5344CB8AC3E}">
        <p14:creationId xmlns:p14="http://schemas.microsoft.com/office/powerpoint/2010/main" val="3074517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pattFill prst="dotDmnd">
            <a:fgClr>
              <a:schemeClr val="accent6">
                <a:lumMod val="50000"/>
              </a:schemeClr>
            </a:fgClr>
            <a:bgClr>
              <a:schemeClr val="bg1"/>
            </a:bgClr>
          </a:pattFill>
          <a:ln w="38100">
            <a:solidFill>
              <a:schemeClr val="accent6">
                <a:lumMod val="20000"/>
                <a:lumOff val="8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8604448" y="6453336"/>
            <a:ext cx="432048" cy="288032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ru-RU" sz="1200" b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6" name="Прямая соединительная линия 5"/>
          <p:cNvCxnSpPr/>
          <p:nvPr/>
        </p:nvCxnSpPr>
        <p:spPr>
          <a:xfrm>
            <a:off x="683568" y="872716"/>
            <a:ext cx="0" cy="4662697"/>
          </a:xfrm>
          <a:prstGeom prst="line">
            <a:avLst/>
          </a:prstGeom>
          <a:ln w="28575">
            <a:solidFill>
              <a:schemeClr val="accent6">
                <a:lumMod val="5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/>
          <p:nvPr/>
        </p:nvCxnSpPr>
        <p:spPr>
          <a:xfrm>
            <a:off x="683568" y="872716"/>
            <a:ext cx="5760640" cy="0"/>
          </a:xfrm>
          <a:prstGeom prst="line">
            <a:avLst/>
          </a:prstGeom>
          <a:ln w="28575">
            <a:solidFill>
              <a:schemeClr val="accent6">
                <a:lumMod val="5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Прямоугольник с двумя скругленными противолежащими углами 3"/>
          <p:cNvSpPr/>
          <p:nvPr/>
        </p:nvSpPr>
        <p:spPr>
          <a:xfrm>
            <a:off x="2231740" y="404664"/>
            <a:ext cx="4680520" cy="936104"/>
          </a:xfrm>
          <a:prstGeom prst="round2DiagRect">
            <a:avLst/>
          </a:prstGeom>
          <a:solidFill>
            <a:schemeClr val="bg1">
              <a:lumMod val="95000"/>
            </a:schemeClr>
          </a:solidFill>
          <a:ln>
            <a:solidFill>
              <a:schemeClr val="accent6">
                <a:lumMod val="50000"/>
              </a:schemeClr>
            </a:solidFill>
            <a:prstDash val="solid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cap="all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Задачи исследования</a:t>
            </a:r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>
            <a:off x="683568" y="2342660"/>
            <a:ext cx="5760640" cy="0"/>
          </a:xfrm>
          <a:prstGeom prst="line">
            <a:avLst/>
          </a:prstGeom>
          <a:ln w="28575">
            <a:solidFill>
              <a:schemeClr val="accent6">
                <a:lumMod val="5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Прямоугольник 4"/>
          <p:cNvSpPr/>
          <p:nvPr/>
        </p:nvSpPr>
        <p:spPr>
          <a:xfrm>
            <a:off x="1331640" y="1847830"/>
            <a:ext cx="7272808" cy="933098"/>
          </a:xfrm>
          <a:prstGeom prst="rect">
            <a:avLst/>
          </a:prstGeom>
          <a:ln>
            <a:solidFill>
              <a:schemeClr val="accent6">
                <a:lumMod val="50000"/>
              </a:schemeClr>
            </a:solidFill>
            <a:prstDash val="solid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ru-RU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Изучить особенности развития самооценки в дошкольном возрасте</a:t>
            </a:r>
          </a:p>
        </p:txBody>
      </p:sp>
      <p:cxnSp>
        <p:nvCxnSpPr>
          <p:cNvPr id="14" name="Прямая соединительная линия 13"/>
          <p:cNvCxnSpPr/>
          <p:nvPr/>
        </p:nvCxnSpPr>
        <p:spPr>
          <a:xfrm>
            <a:off x="683568" y="3399877"/>
            <a:ext cx="5760640" cy="0"/>
          </a:xfrm>
          <a:prstGeom prst="line">
            <a:avLst/>
          </a:prstGeom>
          <a:ln w="28575">
            <a:solidFill>
              <a:schemeClr val="accent6">
                <a:lumMod val="5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/>
        </p:nvCxnSpPr>
        <p:spPr>
          <a:xfrm>
            <a:off x="683568" y="4468172"/>
            <a:ext cx="5760640" cy="0"/>
          </a:xfrm>
          <a:prstGeom prst="line">
            <a:avLst/>
          </a:prstGeom>
          <a:ln w="28575">
            <a:solidFill>
              <a:schemeClr val="accent6">
                <a:lumMod val="5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единительная линия 15"/>
          <p:cNvCxnSpPr/>
          <p:nvPr/>
        </p:nvCxnSpPr>
        <p:spPr>
          <a:xfrm>
            <a:off x="699416" y="5535413"/>
            <a:ext cx="5760640" cy="0"/>
          </a:xfrm>
          <a:prstGeom prst="line">
            <a:avLst/>
          </a:prstGeom>
          <a:ln w="28575">
            <a:solidFill>
              <a:schemeClr val="accent6">
                <a:lumMod val="5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Прямоугольник 9"/>
          <p:cNvSpPr/>
          <p:nvPr/>
        </p:nvSpPr>
        <p:spPr>
          <a:xfrm>
            <a:off x="1331640" y="2933328"/>
            <a:ext cx="7272808" cy="933098"/>
          </a:xfrm>
          <a:prstGeom prst="rect">
            <a:avLst/>
          </a:prstGeom>
          <a:ln>
            <a:solidFill>
              <a:schemeClr val="accent6">
                <a:lumMod val="50000"/>
              </a:schemeClr>
            </a:solidFill>
            <a:prstDash val="solid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ru-RU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Определить факторы, влияющие на развитие самооценки детей старшего дошкольного возраста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1331640" y="4005064"/>
            <a:ext cx="7272808" cy="933098"/>
          </a:xfrm>
          <a:prstGeom prst="rect">
            <a:avLst/>
          </a:prstGeom>
          <a:ln>
            <a:solidFill>
              <a:schemeClr val="accent6">
                <a:lumMod val="50000"/>
              </a:schemeClr>
            </a:solidFill>
            <a:prstDash val="solid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ru-RU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Проанализировать особенности и условия развития самооценки у детей 6-7 лет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1296983" y="5085184"/>
            <a:ext cx="7272808" cy="933098"/>
          </a:xfrm>
          <a:prstGeom prst="rect">
            <a:avLst/>
          </a:prstGeom>
          <a:ln>
            <a:solidFill>
              <a:schemeClr val="accent6">
                <a:lumMod val="50000"/>
              </a:schemeClr>
            </a:solidFill>
            <a:prstDash val="solid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ru-RU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Разработать и апробировать систему работы по повышению уровня адекватной самооценки у детей 6-7 лет</a:t>
            </a:r>
          </a:p>
        </p:txBody>
      </p:sp>
    </p:spTree>
    <p:extLst>
      <p:ext uri="{BB962C8B-B14F-4D97-AF65-F5344CB8AC3E}">
        <p14:creationId xmlns:p14="http://schemas.microsoft.com/office/powerpoint/2010/main" val="2711379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4" descr="http://maminovse.ru/uploads/2012/01/children-wallpaper-1366x768-1024x575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63" r="17962"/>
          <a:stretch/>
        </p:blipFill>
        <p:spPr bwMode="auto">
          <a:xfrm>
            <a:off x="0" y="0"/>
            <a:ext cx="914471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Скругленный прямоугольник 2"/>
          <p:cNvSpPr/>
          <p:nvPr/>
        </p:nvSpPr>
        <p:spPr>
          <a:xfrm>
            <a:off x="8604448" y="6453336"/>
            <a:ext cx="432048" cy="288032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ru-RU" sz="1200" b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23528" y="4941168"/>
            <a:ext cx="4608512" cy="17281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Главным </a:t>
            </a:r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новообразованием старшего дошкольного возраста становится новая внутренняя позиция, новый уровень осознания своего места в системе общественных отношений, </a:t>
            </a:r>
            <a:r>
              <a:rPr lang="ru-RU" sz="14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формируется самооценка и личностное сознание.</a:t>
            </a:r>
          </a:p>
        </p:txBody>
      </p:sp>
    </p:spTree>
    <p:extLst>
      <p:ext uri="{BB962C8B-B14F-4D97-AF65-F5344CB8AC3E}">
        <p14:creationId xmlns:p14="http://schemas.microsoft.com/office/powerpoint/2010/main" val="1624185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pattFill prst="dotDmnd">
            <a:fgClr>
              <a:schemeClr val="accent6">
                <a:lumMod val="50000"/>
              </a:schemeClr>
            </a:fgClr>
            <a:bgClr>
              <a:schemeClr val="bg1"/>
            </a:bgClr>
          </a:pattFill>
          <a:ln w="38100">
            <a:solidFill>
              <a:schemeClr val="accent6">
                <a:lumMod val="20000"/>
                <a:lumOff val="8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8604448" y="6453336"/>
            <a:ext cx="432048" cy="288032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ru-RU" sz="1200" b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с двумя скругленными противолежащими углами 3"/>
          <p:cNvSpPr/>
          <p:nvPr/>
        </p:nvSpPr>
        <p:spPr>
          <a:xfrm>
            <a:off x="2218787" y="337222"/>
            <a:ext cx="4680520" cy="936104"/>
          </a:xfrm>
          <a:prstGeom prst="round2DiagRect">
            <a:avLst/>
          </a:prstGeom>
          <a:solidFill>
            <a:schemeClr val="accent6">
              <a:lumMod val="20000"/>
              <a:lumOff val="80000"/>
            </a:schemeClr>
          </a:solidFill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cap="all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«самооценка»</a:t>
            </a:r>
            <a:endParaRPr lang="ru-RU" b="1" cap="all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5" name="Группа 4"/>
          <p:cNvGrpSpPr/>
          <p:nvPr/>
        </p:nvGrpSpPr>
        <p:grpSpPr>
          <a:xfrm>
            <a:off x="1115616" y="0"/>
            <a:ext cx="288032" cy="6872955"/>
            <a:chOff x="7452320" y="-14955"/>
            <a:chExt cx="288032" cy="6872955"/>
          </a:xfrm>
        </p:grpSpPr>
        <p:cxnSp>
          <p:nvCxnSpPr>
            <p:cNvPr id="6" name="Прямая соединительная линия 5"/>
            <p:cNvCxnSpPr/>
            <p:nvPr/>
          </p:nvCxnSpPr>
          <p:spPr>
            <a:xfrm>
              <a:off x="7452320" y="0"/>
              <a:ext cx="0" cy="6858000"/>
            </a:xfrm>
            <a:prstGeom prst="line">
              <a:avLst/>
            </a:prstGeom>
            <a:ln w="38100">
              <a:solidFill>
                <a:schemeClr val="accent6">
                  <a:lumMod val="40000"/>
                  <a:lumOff val="6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Прямая соединительная линия 6"/>
            <p:cNvCxnSpPr/>
            <p:nvPr/>
          </p:nvCxnSpPr>
          <p:spPr>
            <a:xfrm>
              <a:off x="7740352" y="0"/>
              <a:ext cx="0" cy="6858000"/>
            </a:xfrm>
            <a:prstGeom prst="line">
              <a:avLst/>
            </a:prstGeom>
            <a:ln w="38100">
              <a:solidFill>
                <a:schemeClr val="accent6">
                  <a:lumMod val="40000"/>
                  <a:lumOff val="6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Прямая соединительная линия 7"/>
            <p:cNvCxnSpPr/>
            <p:nvPr/>
          </p:nvCxnSpPr>
          <p:spPr>
            <a:xfrm>
              <a:off x="7583626" y="-14955"/>
              <a:ext cx="0" cy="6858000"/>
            </a:xfrm>
            <a:prstGeom prst="line">
              <a:avLst/>
            </a:prstGeom>
            <a:ln w="76200">
              <a:solidFill>
                <a:schemeClr val="accent6">
                  <a:lumMod val="40000"/>
                  <a:lumOff val="6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1" name="Прямая соединительная линия 10"/>
          <p:cNvCxnSpPr/>
          <p:nvPr/>
        </p:nvCxnSpPr>
        <p:spPr>
          <a:xfrm>
            <a:off x="2339752" y="1988840"/>
            <a:ext cx="720080" cy="0"/>
          </a:xfrm>
          <a:prstGeom prst="line">
            <a:avLst/>
          </a:prstGeom>
          <a:ln w="28575">
            <a:solidFill>
              <a:schemeClr val="accent6">
                <a:lumMod val="5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Прямоугольник с двумя скругленными противолежащими углами 8"/>
          <p:cNvSpPr/>
          <p:nvPr/>
        </p:nvSpPr>
        <p:spPr>
          <a:xfrm>
            <a:off x="215516" y="1628800"/>
            <a:ext cx="2376264" cy="720080"/>
          </a:xfrm>
          <a:prstGeom prst="round2DiagRect">
            <a:avLst/>
          </a:prstGeom>
          <a:solidFill>
            <a:schemeClr val="bg1">
              <a:lumMod val="95000"/>
            </a:schemeClr>
          </a:solidFill>
          <a:ln>
            <a:solidFill>
              <a:schemeClr val="accent6">
                <a:lumMod val="50000"/>
              </a:schemeClr>
            </a:solidFill>
            <a:prstDash val="solid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b="1" cap="all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Н. </a:t>
            </a:r>
            <a:r>
              <a:rPr lang="ru-RU" sz="1600" b="1" cap="all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Бранден</a:t>
            </a:r>
            <a:r>
              <a:rPr lang="ru-RU" sz="1600" b="1" cap="all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cxnSp>
        <p:nvCxnSpPr>
          <p:cNvPr id="14" name="Прямая соединительная линия 13"/>
          <p:cNvCxnSpPr/>
          <p:nvPr/>
        </p:nvCxnSpPr>
        <p:spPr>
          <a:xfrm>
            <a:off x="2339752" y="5174437"/>
            <a:ext cx="720080" cy="0"/>
          </a:xfrm>
          <a:prstGeom prst="line">
            <a:avLst/>
          </a:prstGeom>
          <a:ln w="28575">
            <a:solidFill>
              <a:schemeClr val="accent6">
                <a:lumMod val="5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Прямоугольник с двумя скругленными противолежащими углами 11"/>
          <p:cNvSpPr/>
          <p:nvPr/>
        </p:nvSpPr>
        <p:spPr>
          <a:xfrm>
            <a:off x="219495" y="4948645"/>
            <a:ext cx="2376264" cy="502694"/>
          </a:xfrm>
          <a:prstGeom prst="round2DiagRect">
            <a:avLst/>
          </a:prstGeom>
          <a:solidFill>
            <a:schemeClr val="bg1">
              <a:lumMod val="95000"/>
            </a:schemeClr>
          </a:solidFill>
          <a:ln>
            <a:solidFill>
              <a:schemeClr val="accent6">
                <a:lumMod val="50000"/>
              </a:schemeClr>
            </a:solidFill>
            <a:prstDash val="solid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b="1" cap="all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А.В. Петровский 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2843808" y="4941168"/>
            <a:ext cx="5976664" cy="517649"/>
          </a:xfrm>
          <a:prstGeom prst="rect">
            <a:avLst/>
          </a:prstGeom>
          <a:ln>
            <a:solidFill>
              <a:schemeClr val="accent6">
                <a:lumMod val="50000"/>
              </a:schemeClr>
            </a:solidFill>
            <a:prstDash val="solid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12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ядро </a:t>
            </a:r>
            <a:r>
              <a:rPr lang="ru-RU" sz="1200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личности. </a:t>
            </a:r>
            <a:r>
              <a:rPr lang="ru-RU" sz="12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Самооценка  является важным регулятором ее </a:t>
            </a:r>
            <a:r>
              <a:rPr lang="ru-RU" sz="1200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поведения. </a:t>
            </a:r>
            <a:endParaRPr lang="ru-RU" sz="1200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7" name="Прямая соединительная линия 16"/>
          <p:cNvCxnSpPr/>
          <p:nvPr/>
        </p:nvCxnSpPr>
        <p:spPr>
          <a:xfrm>
            <a:off x="2422598" y="5984603"/>
            <a:ext cx="720080" cy="0"/>
          </a:xfrm>
          <a:prstGeom prst="line">
            <a:avLst/>
          </a:prstGeom>
          <a:ln w="28575">
            <a:solidFill>
              <a:schemeClr val="accent6">
                <a:lumMod val="5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Прямоугольник с двумя скругленными противолежащими углами 14"/>
          <p:cNvSpPr/>
          <p:nvPr/>
        </p:nvSpPr>
        <p:spPr>
          <a:xfrm>
            <a:off x="214155" y="5733256"/>
            <a:ext cx="2376264" cy="502694"/>
          </a:xfrm>
          <a:prstGeom prst="round2DiagRect">
            <a:avLst/>
          </a:prstGeom>
          <a:solidFill>
            <a:schemeClr val="bg1">
              <a:lumMod val="95000"/>
            </a:schemeClr>
          </a:solidFill>
          <a:ln>
            <a:solidFill>
              <a:schemeClr val="accent6">
                <a:lumMod val="50000"/>
              </a:schemeClr>
            </a:solidFill>
            <a:prstDash val="solid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b="1" cap="all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В. Сатир 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2843808" y="5733256"/>
            <a:ext cx="5976664" cy="517649"/>
          </a:xfrm>
          <a:prstGeom prst="rect">
            <a:avLst/>
          </a:prstGeom>
          <a:ln>
            <a:solidFill>
              <a:schemeClr val="accent6">
                <a:lumMod val="50000"/>
              </a:schemeClr>
            </a:solidFill>
            <a:prstDash val="solid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12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это компонент самосознания, оценка самого себя (своей внешности, особенностей, личностных качеств), чувства, мысли человека по отношению к самому себе</a:t>
            </a:r>
          </a:p>
        </p:txBody>
      </p:sp>
      <p:cxnSp>
        <p:nvCxnSpPr>
          <p:cNvPr id="22" name="Прямая соединительная линия 21"/>
          <p:cNvCxnSpPr/>
          <p:nvPr/>
        </p:nvCxnSpPr>
        <p:spPr>
          <a:xfrm>
            <a:off x="2339752" y="2708920"/>
            <a:ext cx="4120468" cy="0"/>
          </a:xfrm>
          <a:prstGeom prst="line">
            <a:avLst/>
          </a:prstGeom>
          <a:ln w="28575">
            <a:solidFill>
              <a:schemeClr val="accent6">
                <a:lumMod val="5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единительная линия 24"/>
          <p:cNvCxnSpPr/>
          <p:nvPr/>
        </p:nvCxnSpPr>
        <p:spPr>
          <a:xfrm>
            <a:off x="2358592" y="2708920"/>
            <a:ext cx="0" cy="1080120"/>
          </a:xfrm>
          <a:prstGeom prst="line">
            <a:avLst/>
          </a:prstGeom>
          <a:ln w="28575">
            <a:solidFill>
              <a:schemeClr val="accent6">
                <a:lumMod val="5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единительная линия 25"/>
          <p:cNvCxnSpPr>
            <a:endCxn id="21" idx="0"/>
          </p:cNvCxnSpPr>
          <p:nvPr/>
        </p:nvCxnSpPr>
        <p:spPr>
          <a:xfrm>
            <a:off x="6460220" y="2708920"/>
            <a:ext cx="1" cy="1080120"/>
          </a:xfrm>
          <a:prstGeom prst="line">
            <a:avLst/>
          </a:prstGeom>
          <a:ln w="28575">
            <a:solidFill>
              <a:schemeClr val="accent6">
                <a:lumMod val="5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единительная линия 26"/>
          <p:cNvCxnSpPr/>
          <p:nvPr/>
        </p:nvCxnSpPr>
        <p:spPr>
          <a:xfrm rot="5400000">
            <a:off x="4199007" y="2363835"/>
            <a:ext cx="720080" cy="0"/>
          </a:xfrm>
          <a:prstGeom prst="line">
            <a:avLst/>
          </a:prstGeom>
          <a:ln w="28575">
            <a:solidFill>
              <a:schemeClr val="accent6">
                <a:lumMod val="5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Прямоугольник 9"/>
          <p:cNvSpPr/>
          <p:nvPr/>
        </p:nvSpPr>
        <p:spPr>
          <a:xfrm>
            <a:off x="2843808" y="1448780"/>
            <a:ext cx="5976664" cy="1080120"/>
          </a:xfrm>
          <a:prstGeom prst="rect">
            <a:avLst/>
          </a:prstGeom>
          <a:ln>
            <a:solidFill>
              <a:schemeClr val="accent6">
                <a:lumMod val="50000"/>
              </a:schemeClr>
            </a:solidFill>
            <a:prstDash val="solid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12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Уверенность в своей способности думать и справляться с жизненными задачами.</a:t>
            </a:r>
          </a:p>
          <a:p>
            <a:pPr algn="just"/>
            <a:r>
              <a:rPr lang="ru-RU" sz="12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Уверенность в своем праве быть счастливым, чувство достоинства, право на утверждение своих потребностей и желаний и на наслаждение плодами своих усилий.</a:t>
            </a:r>
          </a:p>
        </p:txBody>
      </p:sp>
      <p:sp>
        <p:nvSpPr>
          <p:cNvPr id="18" name="Прямоугольник 17"/>
          <p:cNvSpPr/>
          <p:nvPr/>
        </p:nvSpPr>
        <p:spPr>
          <a:xfrm>
            <a:off x="923562" y="3068960"/>
            <a:ext cx="3344393" cy="504056"/>
          </a:xfrm>
          <a:prstGeom prst="rect">
            <a:avLst/>
          </a:prstGeom>
          <a:ln>
            <a:solidFill>
              <a:schemeClr val="accent6">
                <a:lumMod val="50000"/>
              </a:schemeClr>
            </a:solidFill>
            <a:prstDash val="solid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b="1" i="1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Самоэффективность</a:t>
            </a:r>
            <a:r>
              <a:rPr lang="ru-RU" sz="1200" b="1" i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(ощущение своей эффективности).</a:t>
            </a:r>
          </a:p>
        </p:txBody>
      </p:sp>
      <p:sp>
        <p:nvSpPr>
          <p:cNvPr id="19" name="Прямоугольник 18"/>
          <p:cNvSpPr/>
          <p:nvPr/>
        </p:nvSpPr>
        <p:spPr>
          <a:xfrm>
            <a:off x="4788024" y="3068960"/>
            <a:ext cx="3344393" cy="504056"/>
          </a:xfrm>
          <a:prstGeom prst="rect">
            <a:avLst/>
          </a:prstGeom>
          <a:ln>
            <a:solidFill>
              <a:schemeClr val="accent6">
                <a:lumMod val="50000"/>
              </a:schemeClr>
            </a:solidFill>
            <a:prstDash val="solid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b="1" i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Самоуважение (ощущение личного достоинства). </a:t>
            </a:r>
          </a:p>
        </p:txBody>
      </p:sp>
      <p:sp>
        <p:nvSpPr>
          <p:cNvPr id="20" name="Прямоугольник 19"/>
          <p:cNvSpPr/>
          <p:nvPr/>
        </p:nvSpPr>
        <p:spPr>
          <a:xfrm>
            <a:off x="923562" y="3789040"/>
            <a:ext cx="3344393" cy="936901"/>
          </a:xfrm>
          <a:prstGeom prst="rect">
            <a:avLst/>
          </a:prstGeom>
          <a:ln>
            <a:solidFill>
              <a:schemeClr val="accent6">
                <a:lumMod val="50000"/>
              </a:schemeClr>
            </a:solidFill>
            <a:prstDash val="solid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10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Уверенность в функционировании собственной психики, в способности мыслить, в процессах, посредствам которых я сужу, выбираю, решаю. Уверенность в способности понимать факты реальности, входящие в сферу моих интересов и потребностей; когнитивная уверенность в себе.</a:t>
            </a:r>
          </a:p>
        </p:txBody>
      </p:sp>
      <p:sp>
        <p:nvSpPr>
          <p:cNvPr id="21" name="Прямоугольник 20"/>
          <p:cNvSpPr/>
          <p:nvPr/>
        </p:nvSpPr>
        <p:spPr>
          <a:xfrm>
            <a:off x="4788024" y="3789040"/>
            <a:ext cx="3344393" cy="936901"/>
          </a:xfrm>
          <a:prstGeom prst="rect">
            <a:avLst/>
          </a:prstGeom>
          <a:ln>
            <a:solidFill>
              <a:schemeClr val="accent6">
                <a:lumMod val="50000"/>
              </a:schemeClr>
            </a:solidFill>
            <a:prstDash val="solid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10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Уверенность в своей ценности; позитивный (утвердительный) принцип по отношению к личному праву жить и быть счастливым. Комфорт при умственном утверждении мыслей, желаний, потребностей. Чувство, что радость - неотъемлемое право человека </a:t>
            </a:r>
          </a:p>
        </p:txBody>
      </p:sp>
    </p:spTree>
    <p:extLst>
      <p:ext uri="{BB962C8B-B14F-4D97-AF65-F5344CB8AC3E}">
        <p14:creationId xmlns:p14="http://schemas.microsoft.com/office/powerpoint/2010/main" val="4040886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pattFill prst="dotDmnd">
            <a:fgClr>
              <a:schemeClr val="accent6">
                <a:lumMod val="50000"/>
              </a:schemeClr>
            </a:fgClr>
            <a:bgClr>
              <a:schemeClr val="bg1"/>
            </a:bgClr>
          </a:pattFill>
          <a:ln w="38100">
            <a:solidFill>
              <a:schemeClr val="accent6">
                <a:lumMod val="20000"/>
                <a:lumOff val="8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8604448" y="6453336"/>
            <a:ext cx="432048" cy="288032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ru-RU" sz="1200" b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с двумя вырезанными противолежащими углами 5"/>
          <p:cNvSpPr/>
          <p:nvPr/>
        </p:nvSpPr>
        <p:spPr>
          <a:xfrm>
            <a:off x="3275855" y="4257092"/>
            <a:ext cx="2592288" cy="1656184"/>
          </a:xfrm>
          <a:prstGeom prst="snip2DiagRect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chemeClr val="accent6">
                <a:lumMod val="20000"/>
                <a:lumOff val="8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с двумя вырезанными противолежащими углами 9"/>
          <p:cNvSpPr/>
          <p:nvPr/>
        </p:nvSpPr>
        <p:spPr>
          <a:xfrm>
            <a:off x="3312292" y="3429000"/>
            <a:ext cx="2592288" cy="576064"/>
          </a:xfrm>
          <a:prstGeom prst="snip2DiagRect">
            <a:avLst/>
          </a:prstGeom>
          <a:solidFill>
            <a:schemeClr val="bg1"/>
          </a:solidFill>
          <a:ln w="38100">
            <a:solidFill>
              <a:schemeClr val="accent6">
                <a:lumMod val="20000"/>
                <a:lumOff val="8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опыт общения ребенка с родителями</a:t>
            </a:r>
          </a:p>
        </p:txBody>
      </p:sp>
      <p:sp>
        <p:nvSpPr>
          <p:cNvPr id="13" name="Овал 12"/>
          <p:cNvSpPr/>
          <p:nvPr/>
        </p:nvSpPr>
        <p:spPr>
          <a:xfrm>
            <a:off x="1295635" y="2132856"/>
            <a:ext cx="6552727" cy="4264847"/>
          </a:xfrm>
          <a:prstGeom prst="ellipse">
            <a:avLst/>
          </a:prstGeom>
          <a:noFill/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Овал 13"/>
          <p:cNvSpPr/>
          <p:nvPr/>
        </p:nvSpPr>
        <p:spPr>
          <a:xfrm>
            <a:off x="1500995" y="2260062"/>
            <a:ext cx="6214881" cy="4010433"/>
          </a:xfrm>
          <a:prstGeom prst="ellipse">
            <a:avLst/>
          </a:prstGeom>
          <a:noFill/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с двумя вырезанными противолежащими углами 4"/>
          <p:cNvSpPr/>
          <p:nvPr/>
        </p:nvSpPr>
        <p:spPr>
          <a:xfrm>
            <a:off x="3275855" y="1551187"/>
            <a:ext cx="2592288" cy="1656184"/>
          </a:xfrm>
          <a:prstGeom prst="snip2Diag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chemeClr val="accent6">
                <a:lumMod val="20000"/>
                <a:lumOff val="8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с двумя вырезанными противолежащими углами 6"/>
          <p:cNvSpPr/>
          <p:nvPr/>
        </p:nvSpPr>
        <p:spPr>
          <a:xfrm>
            <a:off x="323528" y="2996952"/>
            <a:ext cx="2592288" cy="1656184"/>
          </a:xfrm>
          <a:prstGeom prst="snip2Diag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chemeClr val="accent6">
                <a:lumMod val="20000"/>
                <a:lumOff val="8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с двумя вырезанными противолежащими углами 7"/>
          <p:cNvSpPr/>
          <p:nvPr/>
        </p:nvSpPr>
        <p:spPr>
          <a:xfrm>
            <a:off x="6300192" y="2984092"/>
            <a:ext cx="2592288" cy="1656184"/>
          </a:xfrm>
          <a:prstGeom prst="snip2Diag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chemeClr val="accent6">
                <a:lumMod val="20000"/>
                <a:lumOff val="8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с двумя вырезанными противолежащими углами 8"/>
          <p:cNvSpPr/>
          <p:nvPr/>
        </p:nvSpPr>
        <p:spPr>
          <a:xfrm>
            <a:off x="6300192" y="4797152"/>
            <a:ext cx="2592288" cy="576064"/>
          </a:xfrm>
          <a:prstGeom prst="snip2DiagRect">
            <a:avLst/>
          </a:prstGeom>
          <a:solidFill>
            <a:schemeClr val="bg1"/>
          </a:solidFill>
          <a:ln w="38100">
            <a:solidFill>
              <a:schemeClr val="accent6">
                <a:lumMod val="20000"/>
                <a:lumOff val="8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его умственное развитие</a:t>
            </a:r>
          </a:p>
        </p:txBody>
      </p:sp>
      <p:sp>
        <p:nvSpPr>
          <p:cNvPr id="11" name="Прямоугольник с двумя вырезанными противолежащими углами 10"/>
          <p:cNvSpPr/>
          <p:nvPr/>
        </p:nvSpPr>
        <p:spPr>
          <a:xfrm>
            <a:off x="3312292" y="6109671"/>
            <a:ext cx="2592288" cy="576064"/>
          </a:xfrm>
          <a:prstGeom prst="snip2DiagRect">
            <a:avLst/>
          </a:prstGeom>
          <a:solidFill>
            <a:schemeClr val="bg1"/>
          </a:solidFill>
          <a:ln w="38100">
            <a:solidFill>
              <a:schemeClr val="accent6">
                <a:lumMod val="20000"/>
                <a:lumOff val="8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опыт общения со сверстниками</a:t>
            </a:r>
          </a:p>
        </p:txBody>
      </p:sp>
      <p:sp>
        <p:nvSpPr>
          <p:cNvPr id="12" name="Прямоугольник с двумя вырезанными противолежащими углами 11"/>
          <p:cNvSpPr/>
          <p:nvPr/>
        </p:nvSpPr>
        <p:spPr>
          <a:xfrm>
            <a:off x="323528" y="4797152"/>
            <a:ext cx="2592288" cy="576064"/>
          </a:xfrm>
          <a:prstGeom prst="snip2DiagRect">
            <a:avLst/>
          </a:prstGeom>
          <a:solidFill>
            <a:schemeClr val="bg1"/>
          </a:solidFill>
          <a:ln w="38100">
            <a:solidFill>
              <a:schemeClr val="accent6">
                <a:lumMod val="20000"/>
                <a:lumOff val="8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индивидуальный опыт общения</a:t>
            </a:r>
          </a:p>
        </p:txBody>
      </p:sp>
      <p:grpSp>
        <p:nvGrpSpPr>
          <p:cNvPr id="15" name="Группа 14"/>
          <p:cNvGrpSpPr/>
          <p:nvPr/>
        </p:nvGrpSpPr>
        <p:grpSpPr>
          <a:xfrm rot="5400000">
            <a:off x="4359652" y="-3731612"/>
            <a:ext cx="424697" cy="9144000"/>
            <a:chOff x="7452320" y="-14955"/>
            <a:chExt cx="288032" cy="6872955"/>
          </a:xfrm>
        </p:grpSpPr>
        <p:cxnSp>
          <p:nvCxnSpPr>
            <p:cNvPr id="16" name="Прямая соединительная линия 15"/>
            <p:cNvCxnSpPr/>
            <p:nvPr/>
          </p:nvCxnSpPr>
          <p:spPr>
            <a:xfrm>
              <a:off x="7452320" y="0"/>
              <a:ext cx="0" cy="6858000"/>
            </a:xfrm>
            <a:prstGeom prst="line">
              <a:avLst/>
            </a:prstGeom>
            <a:ln w="38100">
              <a:solidFill>
                <a:schemeClr val="accent6">
                  <a:lumMod val="40000"/>
                  <a:lumOff val="6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Прямая соединительная линия 16"/>
            <p:cNvCxnSpPr/>
            <p:nvPr/>
          </p:nvCxnSpPr>
          <p:spPr>
            <a:xfrm>
              <a:off x="7740352" y="0"/>
              <a:ext cx="0" cy="6858000"/>
            </a:xfrm>
            <a:prstGeom prst="line">
              <a:avLst/>
            </a:prstGeom>
            <a:ln w="38100">
              <a:solidFill>
                <a:schemeClr val="accent6">
                  <a:lumMod val="40000"/>
                  <a:lumOff val="6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Прямая соединительная линия 17"/>
            <p:cNvCxnSpPr/>
            <p:nvPr/>
          </p:nvCxnSpPr>
          <p:spPr>
            <a:xfrm>
              <a:off x="7583626" y="-14955"/>
              <a:ext cx="0" cy="6858000"/>
            </a:xfrm>
            <a:prstGeom prst="line">
              <a:avLst/>
            </a:prstGeom>
            <a:ln w="76200">
              <a:solidFill>
                <a:schemeClr val="accent6">
                  <a:lumMod val="40000"/>
                  <a:lumOff val="6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Прямоугольник с двумя скругленными противолежащими углами 3"/>
          <p:cNvSpPr/>
          <p:nvPr/>
        </p:nvSpPr>
        <p:spPr>
          <a:xfrm>
            <a:off x="1295636" y="304004"/>
            <a:ext cx="6552727" cy="936104"/>
          </a:xfrm>
          <a:prstGeom prst="round2DiagRect">
            <a:avLst/>
          </a:prstGeom>
          <a:solidFill>
            <a:schemeClr val="accent6">
              <a:lumMod val="20000"/>
              <a:lumOff val="80000"/>
            </a:schemeClr>
          </a:solidFill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cap="all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Факторы, влияющие на развитие самооценки детей старшего дошкольного возраста</a:t>
            </a:r>
          </a:p>
        </p:txBody>
      </p:sp>
    </p:spTree>
    <p:extLst>
      <p:ext uri="{BB962C8B-B14F-4D97-AF65-F5344CB8AC3E}">
        <p14:creationId xmlns:p14="http://schemas.microsoft.com/office/powerpoint/2010/main" val="689709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pattFill prst="dotDmnd">
            <a:fgClr>
              <a:schemeClr val="accent6">
                <a:lumMod val="50000"/>
              </a:schemeClr>
            </a:fgClr>
            <a:bgClr>
              <a:schemeClr val="bg1"/>
            </a:bgClr>
          </a:pattFill>
          <a:ln w="38100">
            <a:solidFill>
              <a:schemeClr val="accent6">
                <a:lumMod val="20000"/>
                <a:lumOff val="8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8604448" y="6453336"/>
            <a:ext cx="432048" cy="288032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ru-RU" sz="1200" b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>
            <a:off x="683568" y="772056"/>
            <a:ext cx="0" cy="5219492"/>
          </a:xfrm>
          <a:prstGeom prst="line">
            <a:avLst/>
          </a:prstGeom>
          <a:ln w="28575">
            <a:solidFill>
              <a:schemeClr val="accent6">
                <a:lumMod val="5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/>
          <p:nvPr/>
        </p:nvCxnSpPr>
        <p:spPr>
          <a:xfrm>
            <a:off x="683568" y="772056"/>
            <a:ext cx="5760640" cy="0"/>
          </a:xfrm>
          <a:prstGeom prst="line">
            <a:avLst/>
          </a:prstGeom>
          <a:ln w="28575">
            <a:solidFill>
              <a:schemeClr val="accent6">
                <a:lumMod val="5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>
            <a:off x="683568" y="5988725"/>
            <a:ext cx="5760640" cy="0"/>
          </a:xfrm>
          <a:prstGeom prst="line">
            <a:avLst/>
          </a:prstGeom>
          <a:ln w="28575">
            <a:solidFill>
              <a:schemeClr val="accent6">
                <a:lumMod val="5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683568" y="3218253"/>
            <a:ext cx="5760640" cy="0"/>
          </a:xfrm>
          <a:prstGeom prst="line">
            <a:avLst/>
          </a:prstGeom>
          <a:ln w="28575">
            <a:solidFill>
              <a:schemeClr val="accent6">
                <a:lumMod val="5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/>
          <p:nvPr/>
        </p:nvCxnSpPr>
        <p:spPr>
          <a:xfrm>
            <a:off x="683568" y="4571530"/>
            <a:ext cx="5760640" cy="0"/>
          </a:xfrm>
          <a:prstGeom prst="line">
            <a:avLst/>
          </a:prstGeom>
          <a:ln w="28575">
            <a:solidFill>
              <a:schemeClr val="accent6">
                <a:lumMod val="5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/>
        </p:nvCxnSpPr>
        <p:spPr>
          <a:xfrm>
            <a:off x="683568" y="2094029"/>
            <a:ext cx="5760640" cy="0"/>
          </a:xfrm>
          <a:prstGeom prst="line">
            <a:avLst/>
          </a:prstGeom>
          <a:ln w="28575">
            <a:solidFill>
              <a:schemeClr val="accent6">
                <a:lumMod val="5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Прямоугольник с двумя скругленными противолежащими углами 3"/>
          <p:cNvSpPr/>
          <p:nvPr/>
        </p:nvSpPr>
        <p:spPr>
          <a:xfrm>
            <a:off x="1295636" y="304004"/>
            <a:ext cx="6552727" cy="936104"/>
          </a:xfrm>
          <a:prstGeom prst="round2DiagRect">
            <a:avLst/>
          </a:prstGeom>
          <a:solidFill>
            <a:schemeClr val="accent6">
              <a:lumMod val="20000"/>
              <a:lumOff val="80000"/>
            </a:schemeClr>
          </a:solidFill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cap="all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задачи </a:t>
            </a:r>
            <a:r>
              <a:rPr lang="ru-RU" b="1" cap="all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опытно-экспериментальной работы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295636" y="1700808"/>
            <a:ext cx="6552727" cy="792088"/>
          </a:xfrm>
          <a:prstGeom prst="rect">
            <a:avLst/>
          </a:prstGeom>
          <a:ln>
            <a:solidFill>
              <a:schemeClr val="accent6">
                <a:lumMod val="50000"/>
              </a:schemeClr>
            </a:solidFill>
            <a:prstDash val="solid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ru-RU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Выявить уровни  развития адекватной самооценки у  детей 6 - 7 лет.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289154" y="2852936"/>
            <a:ext cx="6552727" cy="792088"/>
          </a:xfrm>
          <a:prstGeom prst="rect">
            <a:avLst/>
          </a:prstGeom>
          <a:ln>
            <a:solidFill>
              <a:schemeClr val="accent6">
                <a:lumMod val="50000"/>
              </a:schemeClr>
            </a:solidFill>
            <a:prstDash val="solid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ru-RU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Проанализировать педагогические условия развития адекватной самооценки у  детей 6 - 7 лет в условиях ДОУ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1295631" y="4005064"/>
            <a:ext cx="6552727" cy="1172923"/>
          </a:xfrm>
          <a:prstGeom prst="rect">
            <a:avLst/>
          </a:prstGeom>
          <a:ln>
            <a:solidFill>
              <a:schemeClr val="accent6">
                <a:lumMod val="50000"/>
              </a:schemeClr>
            </a:solidFill>
            <a:prstDash val="solid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ru-RU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Разработать и внедрить в практику детского сада систему работы по развитию адекватной самооценки путем разработки и апробации новых условий в разных видах детской деятельности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1295632" y="5595504"/>
            <a:ext cx="6552727" cy="792088"/>
          </a:xfrm>
          <a:prstGeom prst="rect">
            <a:avLst/>
          </a:prstGeom>
          <a:ln>
            <a:solidFill>
              <a:schemeClr val="accent6">
                <a:lumMod val="50000"/>
              </a:schemeClr>
            </a:solidFill>
            <a:prstDash val="solid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ru-RU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Проанализировать эффективность внедряемой системы работы по развитию адекватной самооценки у детей 6-7 лет.</a:t>
            </a:r>
          </a:p>
        </p:txBody>
      </p:sp>
    </p:spTree>
    <p:extLst>
      <p:ext uri="{BB962C8B-B14F-4D97-AF65-F5344CB8AC3E}">
        <p14:creationId xmlns:p14="http://schemas.microsoft.com/office/powerpoint/2010/main" val="2017646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pattFill prst="dotDmnd">
            <a:fgClr>
              <a:schemeClr val="accent6">
                <a:lumMod val="50000"/>
              </a:schemeClr>
            </a:fgClr>
            <a:bgClr>
              <a:schemeClr val="bg1"/>
            </a:bgClr>
          </a:pattFill>
          <a:ln w="38100">
            <a:solidFill>
              <a:schemeClr val="accent6">
                <a:lumMod val="20000"/>
                <a:lumOff val="8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8604448" y="6453336"/>
            <a:ext cx="432048" cy="288032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11</a:t>
            </a:r>
            <a:endParaRPr lang="ru-RU" sz="1200" b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0" name="Группа 9"/>
          <p:cNvGrpSpPr/>
          <p:nvPr/>
        </p:nvGrpSpPr>
        <p:grpSpPr>
          <a:xfrm>
            <a:off x="1115616" y="0"/>
            <a:ext cx="288032" cy="6872955"/>
            <a:chOff x="7452320" y="-14955"/>
            <a:chExt cx="288032" cy="6872955"/>
          </a:xfrm>
        </p:grpSpPr>
        <p:cxnSp>
          <p:nvCxnSpPr>
            <p:cNvPr id="11" name="Прямая соединительная линия 10"/>
            <p:cNvCxnSpPr/>
            <p:nvPr/>
          </p:nvCxnSpPr>
          <p:spPr>
            <a:xfrm>
              <a:off x="7452320" y="0"/>
              <a:ext cx="0" cy="6858000"/>
            </a:xfrm>
            <a:prstGeom prst="line">
              <a:avLst/>
            </a:prstGeom>
            <a:ln w="38100">
              <a:solidFill>
                <a:schemeClr val="accent6">
                  <a:lumMod val="40000"/>
                  <a:lumOff val="6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Прямая соединительная линия 11"/>
            <p:cNvCxnSpPr/>
            <p:nvPr/>
          </p:nvCxnSpPr>
          <p:spPr>
            <a:xfrm>
              <a:off x="7740352" y="0"/>
              <a:ext cx="0" cy="6858000"/>
            </a:xfrm>
            <a:prstGeom prst="line">
              <a:avLst/>
            </a:prstGeom>
            <a:ln w="38100">
              <a:solidFill>
                <a:schemeClr val="accent6">
                  <a:lumMod val="40000"/>
                  <a:lumOff val="6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Прямая соединительная линия 12"/>
            <p:cNvCxnSpPr/>
            <p:nvPr/>
          </p:nvCxnSpPr>
          <p:spPr>
            <a:xfrm>
              <a:off x="7583626" y="-14955"/>
              <a:ext cx="0" cy="6858000"/>
            </a:xfrm>
            <a:prstGeom prst="line">
              <a:avLst/>
            </a:prstGeom>
            <a:ln w="76200">
              <a:solidFill>
                <a:schemeClr val="accent6">
                  <a:lumMod val="40000"/>
                  <a:lumOff val="6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Прямоугольник с двумя скругленными противолежащими углами 3"/>
          <p:cNvSpPr/>
          <p:nvPr/>
        </p:nvSpPr>
        <p:spPr>
          <a:xfrm>
            <a:off x="329446" y="476672"/>
            <a:ext cx="8275002" cy="936104"/>
          </a:xfrm>
          <a:prstGeom prst="round2DiagRect">
            <a:avLst/>
          </a:prstGeom>
          <a:solidFill>
            <a:schemeClr val="accent6">
              <a:lumMod val="20000"/>
              <a:lumOff val="80000"/>
            </a:schemeClr>
          </a:solidFill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cap="all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этапы организации </a:t>
            </a:r>
            <a:r>
              <a:rPr lang="ru-RU" b="1" cap="all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опытно-экспериментальной </a:t>
            </a:r>
            <a:r>
              <a:rPr lang="ru-RU" b="1" cap="all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работы</a:t>
            </a:r>
          </a:p>
        </p:txBody>
      </p:sp>
      <p:cxnSp>
        <p:nvCxnSpPr>
          <p:cNvPr id="16" name="Прямая соединительная линия 15"/>
          <p:cNvCxnSpPr/>
          <p:nvPr/>
        </p:nvCxnSpPr>
        <p:spPr>
          <a:xfrm>
            <a:off x="2549308" y="2510057"/>
            <a:ext cx="720080" cy="0"/>
          </a:xfrm>
          <a:prstGeom prst="line">
            <a:avLst/>
          </a:prstGeom>
          <a:ln w="28575">
            <a:solidFill>
              <a:schemeClr val="accent6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2549308" y="3943052"/>
            <a:ext cx="720080" cy="0"/>
          </a:xfrm>
          <a:prstGeom prst="line">
            <a:avLst/>
          </a:prstGeom>
          <a:ln w="28575">
            <a:solidFill>
              <a:schemeClr val="accent6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/>
          <p:cNvCxnSpPr/>
          <p:nvPr/>
        </p:nvCxnSpPr>
        <p:spPr>
          <a:xfrm>
            <a:off x="2582374" y="5337212"/>
            <a:ext cx="720080" cy="0"/>
          </a:xfrm>
          <a:prstGeom prst="line">
            <a:avLst/>
          </a:prstGeom>
          <a:ln w="28575">
            <a:solidFill>
              <a:schemeClr val="accent6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Прямоугольник с двумя скругленными противолежащими углами 4"/>
          <p:cNvSpPr/>
          <p:nvPr/>
        </p:nvSpPr>
        <p:spPr>
          <a:xfrm>
            <a:off x="303268" y="1988840"/>
            <a:ext cx="2376264" cy="1080120"/>
          </a:xfrm>
          <a:prstGeom prst="round2DiagRect">
            <a:avLst/>
          </a:prstGeom>
          <a:solidFill>
            <a:schemeClr val="bg1">
              <a:lumMod val="95000"/>
            </a:schemeClr>
          </a:solidFill>
          <a:ln>
            <a:solidFill>
              <a:schemeClr val="accent6">
                <a:lumMod val="50000"/>
              </a:schemeClr>
            </a:solidFill>
            <a:prstDash val="sysDot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cap="all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 </a:t>
            </a:r>
            <a:r>
              <a:rPr lang="ru-RU" b="1" cap="all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этап </a:t>
            </a:r>
          </a:p>
        </p:txBody>
      </p:sp>
      <p:sp>
        <p:nvSpPr>
          <p:cNvPr id="6" name="Прямоугольник с двумя скругленными противолежащими углами 5"/>
          <p:cNvSpPr/>
          <p:nvPr/>
        </p:nvSpPr>
        <p:spPr>
          <a:xfrm>
            <a:off x="303268" y="3406462"/>
            <a:ext cx="2376264" cy="1080120"/>
          </a:xfrm>
          <a:prstGeom prst="round2DiagRect">
            <a:avLst/>
          </a:prstGeom>
          <a:solidFill>
            <a:schemeClr val="bg1">
              <a:lumMod val="95000"/>
            </a:schemeClr>
          </a:solidFill>
          <a:ln>
            <a:solidFill>
              <a:schemeClr val="accent6">
                <a:lumMod val="50000"/>
              </a:schemeClr>
            </a:solidFill>
            <a:prstDash val="sysDot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cap="all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II </a:t>
            </a:r>
            <a:r>
              <a:rPr lang="ru-RU" b="1" cap="all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этап </a:t>
            </a:r>
          </a:p>
        </p:txBody>
      </p:sp>
      <p:sp>
        <p:nvSpPr>
          <p:cNvPr id="7" name="Прямоугольник с двумя скругленными противолежащими углами 6"/>
          <p:cNvSpPr/>
          <p:nvPr/>
        </p:nvSpPr>
        <p:spPr>
          <a:xfrm>
            <a:off x="329445" y="4797152"/>
            <a:ext cx="2376264" cy="1080120"/>
          </a:xfrm>
          <a:prstGeom prst="round2DiagRect">
            <a:avLst/>
          </a:prstGeom>
          <a:solidFill>
            <a:schemeClr val="bg1">
              <a:lumMod val="95000"/>
            </a:schemeClr>
          </a:solidFill>
          <a:ln>
            <a:solidFill>
              <a:schemeClr val="accent6">
                <a:lumMod val="50000"/>
              </a:schemeClr>
            </a:solidFill>
            <a:prstDash val="sysDot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cap="all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III </a:t>
            </a:r>
            <a:r>
              <a:rPr lang="ru-RU" b="1" cap="all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этап 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3059832" y="1988840"/>
            <a:ext cx="5544616" cy="1080120"/>
          </a:xfrm>
          <a:prstGeom prst="rect">
            <a:avLst/>
          </a:prstGeom>
          <a:ln>
            <a:solidFill>
              <a:schemeClr val="accent6">
                <a:lumMod val="50000"/>
              </a:schemeClr>
            </a:solidFill>
            <a:prstDash val="sysDot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1200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выявление </a:t>
            </a:r>
            <a:r>
              <a:rPr lang="ru-RU" sz="12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начального (стартового) уровня развития адекватной самооценки у детей подготовительной группы и анализ условий, созданных для развития адекватной самооценки у детей старшего дошкольного возраста (констатирующий эксперимент)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3059832" y="3406462"/>
            <a:ext cx="5544616" cy="1080120"/>
          </a:xfrm>
          <a:prstGeom prst="rect">
            <a:avLst/>
          </a:prstGeom>
          <a:ln>
            <a:solidFill>
              <a:schemeClr val="accent6">
                <a:lumMod val="50000"/>
              </a:schemeClr>
            </a:solidFill>
            <a:prstDash val="sysDot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1200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реализация </a:t>
            </a:r>
            <a:r>
              <a:rPr lang="ru-RU" sz="12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системы работы по разработке и апробации новых условий в разных видах детской деятельности (формирующий эксперимент)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3076196" y="4783933"/>
            <a:ext cx="5544616" cy="1080120"/>
          </a:xfrm>
          <a:prstGeom prst="rect">
            <a:avLst/>
          </a:prstGeom>
          <a:ln>
            <a:solidFill>
              <a:schemeClr val="accent6">
                <a:lumMod val="50000"/>
              </a:schemeClr>
            </a:solidFill>
            <a:prstDash val="sysDot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1200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анализ </a:t>
            </a:r>
            <a:r>
              <a:rPr lang="ru-RU" sz="12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степени продвинутости детей 6 - 7 лет в процессе внедрения системы работы по развитию адекватной самооценки (контрольный срез)</a:t>
            </a:r>
          </a:p>
        </p:txBody>
      </p:sp>
    </p:spTree>
    <p:extLst>
      <p:ext uri="{BB962C8B-B14F-4D97-AF65-F5344CB8AC3E}">
        <p14:creationId xmlns:p14="http://schemas.microsoft.com/office/powerpoint/2010/main" val="4167999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pattFill prst="dotDmnd">
            <a:fgClr>
              <a:schemeClr val="accent6">
                <a:lumMod val="50000"/>
              </a:schemeClr>
            </a:fgClr>
            <a:bgClr>
              <a:schemeClr val="bg1"/>
            </a:bgClr>
          </a:pattFill>
          <a:ln w="38100">
            <a:solidFill>
              <a:schemeClr val="accent6">
                <a:lumMod val="20000"/>
                <a:lumOff val="8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8604448" y="6453336"/>
            <a:ext cx="432048" cy="288032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</a:t>
            </a:r>
            <a:endParaRPr lang="ru-RU" sz="1200" b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с двумя скругленными противолежащими углами 3"/>
          <p:cNvSpPr/>
          <p:nvPr/>
        </p:nvSpPr>
        <p:spPr>
          <a:xfrm>
            <a:off x="329446" y="476672"/>
            <a:ext cx="5178658" cy="1224136"/>
          </a:xfrm>
          <a:prstGeom prst="round2DiagRect">
            <a:avLst/>
          </a:prstGeom>
          <a:solidFill>
            <a:schemeClr val="accent6">
              <a:lumMod val="20000"/>
              <a:lumOff val="80000"/>
            </a:schemeClr>
          </a:solidFill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cap="all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Критерии развития адекватной самооценки у детей старшего дошкольного возраста: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329521" y="2097648"/>
            <a:ext cx="5178583" cy="971311"/>
          </a:xfrm>
          <a:prstGeom prst="rect">
            <a:avLst/>
          </a:prstGeom>
          <a:ln>
            <a:solidFill>
              <a:schemeClr val="accent6">
                <a:lumMod val="50000"/>
              </a:schemeClr>
            </a:solidFill>
            <a:prstDash val="solid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умение </a:t>
            </a:r>
            <a:r>
              <a:rPr lang="ru-RU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адекватно оценивать свои поступки и поступки других детей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329521" y="4941168"/>
            <a:ext cx="5178583" cy="1008112"/>
          </a:xfrm>
          <a:prstGeom prst="rect">
            <a:avLst/>
          </a:prstGeom>
          <a:ln>
            <a:solidFill>
              <a:schemeClr val="accent6">
                <a:lumMod val="50000"/>
              </a:schemeClr>
            </a:solidFill>
            <a:prstDash val="solid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выделение </a:t>
            </a:r>
            <a:r>
              <a:rPr lang="ru-RU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основных критериев для оценивания себя и своей деятельности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329521" y="3429000"/>
            <a:ext cx="5178658" cy="1008112"/>
          </a:xfrm>
          <a:prstGeom prst="rect">
            <a:avLst/>
          </a:prstGeom>
          <a:ln>
            <a:solidFill>
              <a:schemeClr val="accent6">
                <a:lumMod val="50000"/>
              </a:schemeClr>
            </a:solidFill>
            <a:prstDash val="solid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адекватная </a:t>
            </a:r>
            <a:r>
              <a:rPr lang="ru-RU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оценка результатов своей деятельности и деятельности товарищей</a:t>
            </a:r>
          </a:p>
        </p:txBody>
      </p:sp>
      <p:grpSp>
        <p:nvGrpSpPr>
          <p:cNvPr id="12" name="Группа 11"/>
          <p:cNvGrpSpPr/>
          <p:nvPr/>
        </p:nvGrpSpPr>
        <p:grpSpPr>
          <a:xfrm>
            <a:off x="7115919" y="-27037"/>
            <a:ext cx="288032" cy="6872955"/>
            <a:chOff x="7452320" y="-14955"/>
            <a:chExt cx="288032" cy="6872955"/>
          </a:xfrm>
        </p:grpSpPr>
        <p:cxnSp>
          <p:nvCxnSpPr>
            <p:cNvPr id="13" name="Прямая соединительная линия 12"/>
            <p:cNvCxnSpPr/>
            <p:nvPr/>
          </p:nvCxnSpPr>
          <p:spPr>
            <a:xfrm>
              <a:off x="7452320" y="0"/>
              <a:ext cx="0" cy="6858000"/>
            </a:xfrm>
            <a:prstGeom prst="line">
              <a:avLst/>
            </a:prstGeom>
            <a:ln w="38100">
              <a:solidFill>
                <a:schemeClr val="accent6">
                  <a:lumMod val="40000"/>
                  <a:lumOff val="6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Прямая соединительная линия 13"/>
            <p:cNvCxnSpPr/>
            <p:nvPr/>
          </p:nvCxnSpPr>
          <p:spPr>
            <a:xfrm>
              <a:off x="7740352" y="0"/>
              <a:ext cx="0" cy="6858000"/>
            </a:xfrm>
            <a:prstGeom prst="line">
              <a:avLst/>
            </a:prstGeom>
            <a:ln w="38100">
              <a:solidFill>
                <a:schemeClr val="accent6">
                  <a:lumMod val="40000"/>
                  <a:lumOff val="6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Прямая соединительная линия 14"/>
            <p:cNvCxnSpPr/>
            <p:nvPr/>
          </p:nvCxnSpPr>
          <p:spPr>
            <a:xfrm>
              <a:off x="7583626" y="-14955"/>
              <a:ext cx="0" cy="6858000"/>
            </a:xfrm>
            <a:prstGeom prst="line">
              <a:avLst/>
            </a:prstGeom>
            <a:ln w="76200">
              <a:solidFill>
                <a:schemeClr val="accent6">
                  <a:lumMod val="40000"/>
                  <a:lumOff val="6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3074" name="Picture 2" descr="http://detidobro.ru/wp-content/uploads/2013/08/%D1%83%D0%BC%D0%BD%D1%8B%D0%B9-%D1%80%D0%B5%D0%B1%D0%B5%D0%BD%D0%BE%D0%B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506069"/>
            <a:ext cx="2495550" cy="1828800"/>
          </a:xfrm>
          <a:prstGeom prst="rect">
            <a:avLst/>
          </a:prstGeom>
          <a:noFill/>
          <a:ln w="38100">
            <a:solidFill>
              <a:schemeClr val="accent6">
                <a:lumMod val="40000"/>
                <a:lumOff val="60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://cs425519.vk.me/v425519108/176c/B_PiTphZMj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2583303"/>
            <a:ext cx="2495550" cy="1547241"/>
          </a:xfrm>
          <a:prstGeom prst="rect">
            <a:avLst/>
          </a:prstGeom>
          <a:noFill/>
          <a:ln w="38100">
            <a:solidFill>
              <a:schemeClr val="accent6">
                <a:lumMod val="40000"/>
                <a:lumOff val="60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http://richkid-smartkid.ru/wp-content/uploads/2011/03/Obuchenie-schetu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4443551"/>
            <a:ext cx="2495550" cy="1624002"/>
          </a:xfrm>
          <a:prstGeom prst="rect">
            <a:avLst/>
          </a:prstGeom>
          <a:noFill/>
          <a:ln w="38100">
            <a:solidFill>
              <a:schemeClr val="accent6">
                <a:lumMod val="40000"/>
                <a:lumOff val="60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55586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pattFill prst="dotDmnd">
            <a:fgClr>
              <a:schemeClr val="accent6">
                <a:lumMod val="50000"/>
              </a:schemeClr>
            </a:fgClr>
            <a:bgClr>
              <a:schemeClr val="bg1"/>
            </a:bgClr>
          </a:pattFill>
          <a:ln w="38100">
            <a:solidFill>
              <a:schemeClr val="accent6">
                <a:lumMod val="20000"/>
                <a:lumOff val="8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" name="Рисунок 8" descr="http://gtndk.org/images/book.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593" y="159277"/>
            <a:ext cx="1905000" cy="1485900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4" name="Прямая соединительная линия 13"/>
          <p:cNvCxnSpPr/>
          <p:nvPr/>
        </p:nvCxnSpPr>
        <p:spPr>
          <a:xfrm>
            <a:off x="2287225" y="1605864"/>
            <a:ext cx="4409011" cy="0"/>
          </a:xfrm>
          <a:prstGeom prst="line">
            <a:avLst/>
          </a:prstGeom>
          <a:ln w="28575">
            <a:solidFill>
              <a:schemeClr val="accent6">
                <a:lumMod val="5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2051593" y="4797152"/>
            <a:ext cx="4644643" cy="0"/>
          </a:xfrm>
          <a:prstGeom prst="line">
            <a:avLst/>
          </a:prstGeom>
          <a:ln w="28575">
            <a:solidFill>
              <a:schemeClr val="accent6">
                <a:lumMod val="5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/>
          <p:cNvCxnSpPr/>
          <p:nvPr/>
        </p:nvCxnSpPr>
        <p:spPr>
          <a:xfrm flipH="1">
            <a:off x="2287224" y="1610733"/>
            <a:ext cx="2" cy="3186419"/>
          </a:xfrm>
          <a:prstGeom prst="line">
            <a:avLst/>
          </a:prstGeom>
          <a:ln w="28575">
            <a:solidFill>
              <a:schemeClr val="accent6">
                <a:lumMod val="5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единительная линия 20"/>
          <p:cNvCxnSpPr/>
          <p:nvPr/>
        </p:nvCxnSpPr>
        <p:spPr>
          <a:xfrm flipH="1">
            <a:off x="6696234" y="1610732"/>
            <a:ext cx="1" cy="2466341"/>
          </a:xfrm>
          <a:prstGeom prst="line">
            <a:avLst/>
          </a:prstGeom>
          <a:ln w="28575">
            <a:solidFill>
              <a:schemeClr val="accent6">
                <a:lumMod val="5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единительная линия 21"/>
          <p:cNvCxnSpPr/>
          <p:nvPr/>
        </p:nvCxnSpPr>
        <p:spPr>
          <a:xfrm flipH="1">
            <a:off x="4471185" y="962659"/>
            <a:ext cx="2" cy="648074"/>
          </a:xfrm>
          <a:prstGeom prst="line">
            <a:avLst/>
          </a:prstGeom>
          <a:ln w="28575">
            <a:solidFill>
              <a:schemeClr val="accent6">
                <a:lumMod val="5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Прямоугольник с двумя скругленными противолежащими углами 3"/>
          <p:cNvSpPr/>
          <p:nvPr/>
        </p:nvSpPr>
        <p:spPr>
          <a:xfrm>
            <a:off x="2287225" y="507434"/>
            <a:ext cx="4569549" cy="789586"/>
          </a:xfrm>
          <a:prstGeom prst="round2DiagRect">
            <a:avLst/>
          </a:prstGeom>
          <a:solidFill>
            <a:schemeClr val="accent6">
              <a:lumMod val="20000"/>
              <a:lumOff val="80000"/>
            </a:schemeClr>
          </a:solidFill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cap="all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Методика исследования</a:t>
            </a:r>
            <a:endParaRPr lang="ru-RU" b="1" cap="all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с двумя скругленными противолежащими углами 5"/>
          <p:cNvSpPr/>
          <p:nvPr/>
        </p:nvSpPr>
        <p:spPr>
          <a:xfrm>
            <a:off x="5508104" y="1917060"/>
            <a:ext cx="2376264" cy="936104"/>
          </a:xfrm>
          <a:prstGeom prst="round2DiagRect">
            <a:avLst/>
          </a:prstGeom>
          <a:solidFill>
            <a:schemeClr val="bg1">
              <a:lumMod val="95000"/>
            </a:schemeClr>
          </a:solidFill>
          <a:ln>
            <a:solidFill>
              <a:schemeClr val="accent6">
                <a:lumMod val="50000"/>
              </a:schemeClr>
            </a:solidFill>
            <a:prstDash val="solid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cap="all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Методика «Какой я?» </a:t>
            </a:r>
            <a:endParaRPr lang="ru-RU" b="1" cap="all" dirty="0" smtClean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200" b="1" cap="all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</a:t>
            </a:r>
            <a:r>
              <a:rPr lang="ru-RU" sz="1200" b="1" cap="all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С. </a:t>
            </a:r>
            <a:r>
              <a:rPr lang="ru-RU" sz="1200" b="1" cap="all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Немова</a:t>
            </a:r>
            <a:endParaRPr lang="ru-RU" sz="1200" b="1" cap="all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с двумя скругленными противолежащими углами 4"/>
          <p:cNvSpPr/>
          <p:nvPr/>
        </p:nvSpPr>
        <p:spPr>
          <a:xfrm>
            <a:off x="1099093" y="1916832"/>
            <a:ext cx="2376264" cy="936104"/>
          </a:xfrm>
          <a:prstGeom prst="round2DiagRect">
            <a:avLst/>
          </a:prstGeom>
          <a:solidFill>
            <a:schemeClr val="bg1">
              <a:lumMod val="95000"/>
            </a:schemeClr>
          </a:solidFill>
          <a:ln>
            <a:solidFill>
              <a:schemeClr val="accent6">
                <a:lumMod val="50000"/>
              </a:schemeClr>
            </a:solidFill>
            <a:prstDash val="solid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cap="all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Методика «Лесенка</a:t>
            </a:r>
            <a:r>
              <a:rPr lang="ru-RU" b="1" cap="all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</a:p>
          <a:p>
            <a:pPr algn="ctr"/>
            <a:r>
              <a:rPr lang="ru-RU" sz="1200" b="1" cap="all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(автор В.Г. Щур)</a:t>
            </a:r>
          </a:p>
        </p:txBody>
      </p:sp>
      <p:cxnSp>
        <p:nvCxnSpPr>
          <p:cNvPr id="25" name="Прямая соединительная линия 24"/>
          <p:cNvCxnSpPr/>
          <p:nvPr/>
        </p:nvCxnSpPr>
        <p:spPr>
          <a:xfrm flipH="1">
            <a:off x="2051591" y="4797152"/>
            <a:ext cx="2" cy="1656184"/>
          </a:xfrm>
          <a:prstGeom prst="line">
            <a:avLst/>
          </a:prstGeom>
          <a:ln w="28575">
            <a:solidFill>
              <a:schemeClr val="accent6">
                <a:lumMod val="5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единительная линия 26"/>
          <p:cNvCxnSpPr/>
          <p:nvPr/>
        </p:nvCxnSpPr>
        <p:spPr>
          <a:xfrm flipH="1">
            <a:off x="6696232" y="4794879"/>
            <a:ext cx="2" cy="1656184"/>
          </a:xfrm>
          <a:prstGeom prst="line">
            <a:avLst/>
          </a:prstGeom>
          <a:ln w="28575">
            <a:solidFill>
              <a:schemeClr val="accent6">
                <a:lumMod val="5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Прямоугольник 6"/>
          <p:cNvSpPr/>
          <p:nvPr/>
        </p:nvSpPr>
        <p:spPr>
          <a:xfrm>
            <a:off x="313861" y="3284984"/>
            <a:ext cx="4042115" cy="1296144"/>
          </a:xfrm>
          <a:prstGeom prst="rect">
            <a:avLst/>
          </a:prstGeom>
          <a:ln>
            <a:solidFill>
              <a:schemeClr val="accent6">
                <a:lumMod val="50000"/>
              </a:schemeClr>
            </a:solidFill>
            <a:prstDash val="solid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Методика предназначена для выявления системы представлений ребенка о том, как он оценивает себя сам, как, по его мнению, его оценивают другие люди и как соотносятся эти представления между собой.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4675178" y="3280022"/>
            <a:ext cx="4042115" cy="1301106"/>
          </a:xfrm>
          <a:prstGeom prst="rect">
            <a:avLst/>
          </a:prstGeom>
          <a:ln>
            <a:solidFill>
              <a:schemeClr val="accent6">
                <a:lumMod val="50000"/>
              </a:schemeClr>
            </a:solidFill>
            <a:prstDash val="solid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Эта методика предназначена для определения самооценки ребенка дошкольника. 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966766" y="4967302"/>
            <a:ext cx="2736303" cy="325277"/>
          </a:xfrm>
          <a:prstGeom prst="rect">
            <a:avLst/>
          </a:prstGeom>
          <a:ln>
            <a:solidFill>
              <a:schemeClr val="accent6">
                <a:lumMod val="50000"/>
              </a:schemeClr>
            </a:solidFill>
            <a:prstDash val="solid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b="1" i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Групповой вариант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313861" y="5556894"/>
            <a:ext cx="4042115" cy="1040458"/>
          </a:xfrm>
          <a:prstGeom prst="rect">
            <a:avLst/>
          </a:prstGeom>
          <a:ln>
            <a:solidFill>
              <a:schemeClr val="accent6">
                <a:lumMod val="50000"/>
              </a:schemeClr>
            </a:solidFill>
            <a:prstDash val="solid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Групповой вариант позволяет оперативно выявить уровень самооценки</a:t>
            </a:r>
            <a:endParaRPr lang="ru-RU" sz="1200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4675178" y="5535642"/>
            <a:ext cx="4042115" cy="1040458"/>
          </a:xfrm>
          <a:prstGeom prst="rect">
            <a:avLst/>
          </a:prstGeom>
          <a:ln>
            <a:solidFill>
              <a:schemeClr val="accent6">
                <a:lumMod val="50000"/>
              </a:schemeClr>
            </a:solidFill>
            <a:prstDash val="solid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 индивидуальном изучении самооценки есть возможность выявить причину, которая сформировала (формирует) ту или иную самооценку, чтобы в дальнейшем в случае необходимости начать работу по коррекции трудностей, возникающих у детей.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5328084" y="4967302"/>
            <a:ext cx="2736303" cy="325277"/>
          </a:xfrm>
          <a:prstGeom prst="rect">
            <a:avLst/>
          </a:prstGeom>
          <a:ln>
            <a:solidFill>
              <a:schemeClr val="accent6">
                <a:lumMod val="50000"/>
              </a:schemeClr>
            </a:solidFill>
            <a:prstDash val="solid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b="1" i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Индивидуальный </a:t>
            </a:r>
            <a:r>
              <a:rPr lang="ru-RU" sz="1400" b="1" i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вариант</a:t>
            </a: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8604448" y="6453336"/>
            <a:ext cx="432048" cy="288032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13</a:t>
            </a:r>
            <a:endParaRPr lang="ru-RU" sz="1200" b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2109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pattFill prst="dotDmnd">
            <a:fgClr>
              <a:schemeClr val="accent6">
                <a:lumMod val="50000"/>
              </a:schemeClr>
            </a:fgClr>
            <a:bgClr>
              <a:schemeClr val="bg1"/>
            </a:bgClr>
          </a:pattFill>
          <a:ln w="38100">
            <a:solidFill>
              <a:schemeClr val="accent6">
                <a:lumMod val="20000"/>
                <a:lumOff val="8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с двумя скругленными противолежащими углами 3"/>
          <p:cNvSpPr/>
          <p:nvPr/>
        </p:nvSpPr>
        <p:spPr>
          <a:xfrm>
            <a:off x="4283968" y="473954"/>
            <a:ext cx="4320480" cy="722797"/>
          </a:xfrm>
          <a:prstGeom prst="round2DiagRect">
            <a:avLst/>
          </a:prstGeom>
          <a:solidFill>
            <a:schemeClr val="accent6">
              <a:lumMod val="20000"/>
              <a:lumOff val="80000"/>
            </a:schemeClr>
          </a:solidFill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cap="all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диагностики по методике «лесенка»</a:t>
            </a:r>
            <a:endParaRPr lang="ru-RU" b="1" cap="all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Диаграмма 4"/>
          <p:cNvGraphicFramePr/>
          <p:nvPr>
            <p:extLst>
              <p:ext uri="{D42A27DB-BD31-4B8C-83A1-F6EECF244321}">
                <p14:modId xmlns:p14="http://schemas.microsoft.com/office/powerpoint/2010/main" val="143822058"/>
              </p:ext>
            </p:extLst>
          </p:nvPr>
        </p:nvGraphicFramePr>
        <p:xfrm>
          <a:off x="4283968" y="1398914"/>
          <a:ext cx="4392488" cy="217410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Прямоугольник с двумя скругленными противолежащими углами 5"/>
          <p:cNvSpPr/>
          <p:nvPr/>
        </p:nvSpPr>
        <p:spPr>
          <a:xfrm>
            <a:off x="251520" y="728699"/>
            <a:ext cx="3600400" cy="612069"/>
          </a:xfrm>
          <a:prstGeom prst="round2DiagRect">
            <a:avLst/>
          </a:prstGeom>
          <a:solidFill>
            <a:schemeClr val="bg1">
              <a:lumMod val="95000"/>
            </a:schemeClr>
          </a:solidFill>
          <a:ln>
            <a:solidFill>
              <a:schemeClr val="accent6">
                <a:lumMod val="50000"/>
              </a:schemeClr>
            </a:solidFill>
            <a:prstDash val="solid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b="1" cap="all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Ступенька 1 — завышенная самооценка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251520" y="1340768"/>
            <a:ext cx="3600400" cy="1080120"/>
          </a:xfrm>
          <a:prstGeom prst="rect">
            <a:avLst/>
          </a:prstGeom>
          <a:ln>
            <a:solidFill>
              <a:schemeClr val="accent6">
                <a:lumMod val="50000"/>
              </a:schemeClr>
            </a:solidFill>
            <a:prstDash val="solid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10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Ребенок сразу размещает себя выше всех, при этом поясняя: «Я самый лучший», «Мне нравится эта ступенька, потому что она самая высокая», «Тут самые хорошие дети, и я тоже хочу к ним». Такой выбор является возрастной нормой для дошкольников и первоклассников.</a:t>
            </a:r>
          </a:p>
        </p:txBody>
      </p:sp>
      <p:sp>
        <p:nvSpPr>
          <p:cNvPr id="9" name="Прямоугольник с двумя скругленными противолежащими углами 8"/>
          <p:cNvSpPr/>
          <p:nvPr/>
        </p:nvSpPr>
        <p:spPr>
          <a:xfrm>
            <a:off x="251520" y="2636912"/>
            <a:ext cx="3600400" cy="612069"/>
          </a:xfrm>
          <a:prstGeom prst="round2DiagRect">
            <a:avLst/>
          </a:prstGeom>
          <a:solidFill>
            <a:schemeClr val="bg1">
              <a:lumMod val="95000"/>
            </a:schemeClr>
          </a:solidFill>
          <a:ln>
            <a:solidFill>
              <a:schemeClr val="accent6">
                <a:lumMod val="50000"/>
              </a:schemeClr>
            </a:solidFill>
            <a:prstDash val="solid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b="1" cap="all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Ступеньки 2 и 3 – адекватная самооценка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261901" y="3248981"/>
            <a:ext cx="3600400" cy="828091"/>
          </a:xfrm>
          <a:prstGeom prst="rect">
            <a:avLst/>
          </a:prstGeom>
          <a:ln>
            <a:solidFill>
              <a:schemeClr val="accent6">
                <a:lumMod val="50000"/>
              </a:schemeClr>
            </a:solidFill>
            <a:prstDash val="solid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10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Ребенок делает выбор после некоторого раздумья, оценивая свои положительные дела: «Я хороший, потому что дружу с ребятами, делюсь с ними», «Я помогаю бабушке, я хорошая», «Я хороший, потому что убираю сам игрушки».</a:t>
            </a:r>
          </a:p>
        </p:txBody>
      </p:sp>
      <p:sp>
        <p:nvSpPr>
          <p:cNvPr id="11" name="Прямоугольник с двумя скругленными противолежащими углами 10"/>
          <p:cNvSpPr/>
          <p:nvPr/>
        </p:nvSpPr>
        <p:spPr>
          <a:xfrm>
            <a:off x="246674" y="4293096"/>
            <a:ext cx="3600400" cy="612069"/>
          </a:xfrm>
          <a:prstGeom prst="round2DiagRect">
            <a:avLst/>
          </a:prstGeom>
          <a:solidFill>
            <a:schemeClr val="bg1">
              <a:lumMod val="95000"/>
            </a:schemeClr>
          </a:solidFill>
          <a:ln>
            <a:solidFill>
              <a:schemeClr val="accent6">
                <a:lumMod val="50000"/>
              </a:schemeClr>
            </a:solidFill>
            <a:prstDash val="solid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b="1" cap="all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Ступенька 4 – несколько заниженная самооценка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257623" y="4905165"/>
            <a:ext cx="3600400" cy="1116123"/>
          </a:xfrm>
          <a:prstGeom prst="rect">
            <a:avLst/>
          </a:prstGeom>
          <a:ln>
            <a:solidFill>
              <a:schemeClr val="accent6">
                <a:lumMod val="50000"/>
              </a:schemeClr>
            </a:solidFill>
            <a:prstDash val="solid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10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Такой ответ связан с какой-то психологической проблемой, что можно выяснить, беседуя с ребенком: «Я не хороший и не плохой, потому что я бываю злым, глупым и ссорюсь с папой, а бываю добрым и играю с сестричкой». Часто место на средней ступеньке лесенки указывают дети, которые просто не хотят выполнять задание.</a:t>
            </a:r>
          </a:p>
        </p:txBody>
      </p:sp>
      <p:sp>
        <p:nvSpPr>
          <p:cNvPr id="13" name="Прямоугольник с двумя скругленными противолежащими углами 12"/>
          <p:cNvSpPr/>
          <p:nvPr/>
        </p:nvSpPr>
        <p:spPr>
          <a:xfrm>
            <a:off x="4283968" y="3886315"/>
            <a:ext cx="4320480" cy="406781"/>
          </a:xfrm>
          <a:prstGeom prst="round2DiagRect">
            <a:avLst/>
          </a:prstGeom>
          <a:solidFill>
            <a:schemeClr val="bg1">
              <a:lumMod val="95000"/>
            </a:schemeClr>
          </a:solidFill>
          <a:ln>
            <a:solidFill>
              <a:schemeClr val="accent6">
                <a:lumMod val="50000"/>
              </a:schemeClr>
            </a:solidFill>
            <a:prstDash val="solid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b="1" cap="all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Ступеньки 5 и 6 – низкая самооценка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4294424" y="4291755"/>
            <a:ext cx="4310024" cy="1116123"/>
          </a:xfrm>
          <a:prstGeom prst="rect">
            <a:avLst/>
          </a:prstGeom>
          <a:ln>
            <a:solidFill>
              <a:schemeClr val="accent6">
                <a:lumMod val="50000"/>
              </a:schemeClr>
            </a:solidFill>
            <a:prstDash val="solid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10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Иногда ассоциация себя с «плохими детьми» носит временный характер: «Я плохой, потому что сегодня толкнул Сашу», и уже через пару дней малыш уверенно поместит себя на верхних ступенях. Подобный ответ, отличающийся постоянством, является тревожным симптомом: хроническая неуверенность в себе может повлиять на всю дальнейшую жизнь ребенка. </a:t>
            </a:r>
          </a:p>
        </p:txBody>
      </p:sp>
      <p:sp>
        <p:nvSpPr>
          <p:cNvPr id="15" name="Прямоугольник с двумя скругленными противолежащими углами 14"/>
          <p:cNvSpPr/>
          <p:nvPr/>
        </p:nvSpPr>
        <p:spPr>
          <a:xfrm>
            <a:off x="4283968" y="5595851"/>
            <a:ext cx="4320480" cy="406781"/>
          </a:xfrm>
          <a:prstGeom prst="round2DiagRect">
            <a:avLst/>
          </a:prstGeom>
          <a:solidFill>
            <a:schemeClr val="bg1">
              <a:lumMod val="95000"/>
            </a:schemeClr>
          </a:solidFill>
          <a:ln>
            <a:solidFill>
              <a:schemeClr val="accent6">
                <a:lumMod val="50000"/>
              </a:schemeClr>
            </a:solidFill>
            <a:prstDash val="solid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b="1" cap="all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Ступенька 7 – крайне заниженная самооценка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4294424" y="6021289"/>
            <a:ext cx="4310024" cy="720080"/>
          </a:xfrm>
          <a:prstGeom prst="rect">
            <a:avLst/>
          </a:prstGeom>
          <a:ln>
            <a:solidFill>
              <a:schemeClr val="accent6">
                <a:lumMod val="50000"/>
              </a:schemeClr>
            </a:solidFill>
            <a:prstDash val="solid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10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Ребенок, выбравший себе место среди «самых плохих детей», переживает острый личностный кризис. Состояние столь сильного эмоционального и психического неблагополучия может возникнуть при постоянном воздействии на ребенка каких-то негативных факторов.</a:t>
            </a: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8604448" y="6453336"/>
            <a:ext cx="432048" cy="288032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14</a:t>
            </a:r>
            <a:endParaRPr lang="ru-RU" sz="1200" b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5686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pattFill prst="dotDmnd">
            <a:fgClr>
              <a:schemeClr val="accent6">
                <a:lumMod val="50000"/>
              </a:schemeClr>
            </a:fgClr>
            <a:bgClr>
              <a:schemeClr val="bg1"/>
            </a:bgClr>
          </a:pattFill>
          <a:ln w="38100">
            <a:solidFill>
              <a:schemeClr val="accent6">
                <a:lumMod val="20000"/>
                <a:lumOff val="8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8604448" y="6453336"/>
            <a:ext cx="432048" cy="288032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15</a:t>
            </a:r>
            <a:endParaRPr lang="ru-RU" sz="1200" b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с двумя скругленными противолежащими углами 3"/>
          <p:cNvSpPr/>
          <p:nvPr/>
        </p:nvSpPr>
        <p:spPr>
          <a:xfrm>
            <a:off x="683568" y="473954"/>
            <a:ext cx="4320480" cy="722797"/>
          </a:xfrm>
          <a:prstGeom prst="round2DiagRect">
            <a:avLst/>
          </a:prstGeom>
          <a:solidFill>
            <a:schemeClr val="accent6">
              <a:lumMod val="20000"/>
              <a:lumOff val="80000"/>
            </a:schemeClr>
          </a:solidFill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cap="all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диагностики по методике «Какой я?» </a:t>
            </a:r>
            <a:endParaRPr lang="ru-RU" sz="1400" b="1" cap="all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0" name="Группа 9"/>
          <p:cNvGrpSpPr/>
          <p:nvPr/>
        </p:nvGrpSpPr>
        <p:grpSpPr>
          <a:xfrm>
            <a:off x="1479366" y="1700808"/>
            <a:ext cx="6552727" cy="4264847"/>
            <a:chOff x="1295635" y="2132856"/>
            <a:chExt cx="6552727" cy="4264847"/>
          </a:xfrm>
        </p:grpSpPr>
        <p:sp>
          <p:nvSpPr>
            <p:cNvPr id="8" name="Овал 7"/>
            <p:cNvSpPr/>
            <p:nvPr/>
          </p:nvSpPr>
          <p:spPr>
            <a:xfrm>
              <a:off x="1295635" y="2132856"/>
              <a:ext cx="6552727" cy="4264847"/>
            </a:xfrm>
            <a:prstGeom prst="ellipse">
              <a:avLst/>
            </a:prstGeom>
            <a:noFill/>
            <a:ln>
              <a:solidFill>
                <a:schemeClr val="accent6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" name="Овал 8"/>
            <p:cNvSpPr/>
            <p:nvPr/>
          </p:nvSpPr>
          <p:spPr>
            <a:xfrm>
              <a:off x="1500995" y="2260062"/>
              <a:ext cx="6214881" cy="4010433"/>
            </a:xfrm>
            <a:prstGeom prst="ellipse">
              <a:avLst/>
            </a:prstGeom>
            <a:noFill/>
            <a:ln>
              <a:solidFill>
                <a:schemeClr val="accent6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aphicFrame>
        <p:nvGraphicFramePr>
          <p:cNvPr id="5" name="Диаграмма 4"/>
          <p:cNvGraphicFramePr/>
          <p:nvPr>
            <p:extLst>
              <p:ext uri="{D42A27DB-BD31-4B8C-83A1-F6EECF244321}">
                <p14:modId xmlns:p14="http://schemas.microsoft.com/office/powerpoint/2010/main" val="2897451011"/>
              </p:ext>
            </p:extLst>
          </p:nvPr>
        </p:nvGraphicFramePr>
        <p:xfrm>
          <a:off x="664212" y="1340768"/>
          <a:ext cx="4339836" cy="1854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Прямоугольник с двумя скругленными противолежащими углами 5"/>
          <p:cNvSpPr/>
          <p:nvPr/>
        </p:nvSpPr>
        <p:spPr>
          <a:xfrm>
            <a:off x="4572000" y="3362560"/>
            <a:ext cx="4320480" cy="722797"/>
          </a:xfrm>
          <a:prstGeom prst="round2DiagRect">
            <a:avLst/>
          </a:prstGeom>
          <a:solidFill>
            <a:schemeClr val="accent6">
              <a:lumMod val="20000"/>
              <a:lumOff val="80000"/>
            </a:schemeClr>
          </a:solidFill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cap="all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определения уровня самооценки по общим методикам </a:t>
            </a:r>
          </a:p>
        </p:txBody>
      </p:sp>
      <p:graphicFrame>
        <p:nvGraphicFramePr>
          <p:cNvPr id="7" name="Диаграмма 6"/>
          <p:cNvGraphicFramePr/>
          <p:nvPr>
            <p:extLst>
              <p:ext uri="{D42A27DB-BD31-4B8C-83A1-F6EECF244321}">
                <p14:modId xmlns:p14="http://schemas.microsoft.com/office/powerpoint/2010/main" val="2286579125"/>
              </p:ext>
            </p:extLst>
          </p:nvPr>
        </p:nvGraphicFramePr>
        <p:xfrm>
          <a:off x="4572000" y="4221088"/>
          <a:ext cx="4320480" cy="20764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1" name="Солнце 10"/>
          <p:cNvSpPr/>
          <p:nvPr/>
        </p:nvSpPr>
        <p:spPr>
          <a:xfrm>
            <a:off x="892638" y="3184891"/>
            <a:ext cx="1584176" cy="1368152"/>
          </a:xfrm>
          <a:prstGeom prst="sun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4-конечная звезда 11"/>
          <p:cNvSpPr/>
          <p:nvPr/>
        </p:nvSpPr>
        <p:spPr>
          <a:xfrm>
            <a:off x="6755448" y="2064186"/>
            <a:ext cx="1008112" cy="864096"/>
          </a:xfrm>
          <a:prstGeom prst="star4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50" name="Picture 2" descr="http://www.gorspravka09.ru/upload/iblock/ec0/ec0fac4c3163f97823703f71b8b3b4bc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8620" y="473954"/>
            <a:ext cx="2386280" cy="1590232"/>
          </a:xfrm>
          <a:prstGeom prst="rect">
            <a:avLst/>
          </a:prstGeom>
          <a:noFill/>
          <a:ln w="38100">
            <a:solidFill>
              <a:schemeClr val="accent6">
                <a:lumMod val="40000"/>
                <a:lumOff val="60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tomalogy.org/wp-content/uploads/2013/04/116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4608148"/>
            <a:ext cx="2592288" cy="1659065"/>
          </a:xfrm>
          <a:prstGeom prst="rect">
            <a:avLst/>
          </a:prstGeom>
          <a:noFill/>
          <a:ln w="38100">
            <a:solidFill>
              <a:schemeClr val="accent6">
                <a:lumMod val="40000"/>
                <a:lumOff val="60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73394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pattFill prst="dotDmnd">
            <a:fgClr>
              <a:schemeClr val="accent6">
                <a:lumMod val="50000"/>
              </a:schemeClr>
            </a:fgClr>
            <a:bgClr>
              <a:schemeClr val="bg1"/>
            </a:bgClr>
          </a:pattFill>
          <a:ln w="38100">
            <a:solidFill>
              <a:schemeClr val="accent6">
                <a:lumMod val="20000"/>
                <a:lumOff val="8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8604448" y="6453336"/>
            <a:ext cx="432048" cy="288032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</a:t>
            </a:r>
            <a:endParaRPr lang="ru-RU" sz="1200" b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с двумя скругленными противолежащими углами 3"/>
          <p:cNvSpPr/>
          <p:nvPr/>
        </p:nvSpPr>
        <p:spPr>
          <a:xfrm>
            <a:off x="683568" y="473954"/>
            <a:ext cx="7920880" cy="1154846"/>
          </a:xfrm>
          <a:prstGeom prst="round2DiagRect">
            <a:avLst/>
          </a:prstGeom>
          <a:solidFill>
            <a:schemeClr val="accent6">
              <a:lumMod val="20000"/>
              <a:lumOff val="80000"/>
            </a:schemeClr>
          </a:solidFill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cap="all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анализ предметно-развивающей среды по развитию адекватной самооценки у детей старшего дошкольного </a:t>
            </a:r>
            <a:r>
              <a:rPr lang="ru-RU" sz="1600" b="1" cap="all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возраста</a:t>
            </a:r>
            <a:endParaRPr lang="ru-RU" sz="1600" b="1" cap="all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1115616" y="3226414"/>
            <a:ext cx="720080" cy="0"/>
          </a:xfrm>
          <a:prstGeom prst="line">
            <a:avLst/>
          </a:prstGeom>
          <a:ln w="28575">
            <a:solidFill>
              <a:schemeClr val="accent6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/>
          <p:nvPr/>
        </p:nvCxnSpPr>
        <p:spPr>
          <a:xfrm>
            <a:off x="1115616" y="2611768"/>
            <a:ext cx="0" cy="3553536"/>
          </a:xfrm>
          <a:prstGeom prst="line">
            <a:avLst/>
          </a:prstGeom>
          <a:ln w="28575">
            <a:solidFill>
              <a:schemeClr val="accent6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/>
          <p:nvPr/>
        </p:nvCxnSpPr>
        <p:spPr>
          <a:xfrm>
            <a:off x="1115616" y="6165304"/>
            <a:ext cx="720080" cy="0"/>
          </a:xfrm>
          <a:prstGeom prst="line">
            <a:avLst/>
          </a:prstGeom>
          <a:ln w="28575">
            <a:solidFill>
              <a:schemeClr val="accent6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/>
        </p:nvCxnSpPr>
        <p:spPr>
          <a:xfrm>
            <a:off x="1115616" y="4942869"/>
            <a:ext cx="720080" cy="0"/>
          </a:xfrm>
          <a:prstGeom prst="line">
            <a:avLst/>
          </a:prstGeom>
          <a:ln w="28575">
            <a:solidFill>
              <a:schemeClr val="accent6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единительная линия 15"/>
          <p:cNvCxnSpPr/>
          <p:nvPr/>
        </p:nvCxnSpPr>
        <p:spPr>
          <a:xfrm>
            <a:off x="1103231" y="4033233"/>
            <a:ext cx="720080" cy="0"/>
          </a:xfrm>
          <a:prstGeom prst="line">
            <a:avLst/>
          </a:prstGeom>
          <a:ln w="28575">
            <a:solidFill>
              <a:schemeClr val="accent6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Прямоугольник с двумя скругленными противолежащими углами 5"/>
          <p:cNvSpPr/>
          <p:nvPr/>
        </p:nvSpPr>
        <p:spPr>
          <a:xfrm>
            <a:off x="1475656" y="2896517"/>
            <a:ext cx="3096344" cy="659795"/>
          </a:xfrm>
          <a:prstGeom prst="round2DiagRect">
            <a:avLst/>
          </a:prstGeom>
          <a:solidFill>
            <a:schemeClr val="bg1"/>
          </a:solidFill>
          <a:ln>
            <a:solidFill>
              <a:schemeClr val="accent6">
                <a:lumMod val="50000"/>
              </a:schemeClr>
            </a:solidFill>
            <a:prstDash val="sysDot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cap="all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занятиям (прямое обучение)</a:t>
            </a:r>
          </a:p>
        </p:txBody>
      </p:sp>
      <p:sp>
        <p:nvSpPr>
          <p:cNvPr id="7" name="Прямоугольник с двумя скругленными противолежащими углами 6"/>
          <p:cNvSpPr/>
          <p:nvPr/>
        </p:nvSpPr>
        <p:spPr>
          <a:xfrm>
            <a:off x="1475656" y="3703080"/>
            <a:ext cx="3096344" cy="659795"/>
          </a:xfrm>
          <a:prstGeom prst="round2DiagRect">
            <a:avLst/>
          </a:prstGeom>
          <a:solidFill>
            <a:schemeClr val="bg1"/>
          </a:solidFill>
          <a:ln>
            <a:solidFill>
              <a:schemeClr val="accent6">
                <a:lumMod val="50000"/>
              </a:schemeClr>
            </a:solidFill>
            <a:prstDash val="sysDot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cap="all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совместной деятельности педагога и детей</a:t>
            </a:r>
          </a:p>
        </p:txBody>
      </p:sp>
      <p:sp>
        <p:nvSpPr>
          <p:cNvPr id="8" name="Прямоугольник с двумя скругленными противолежащими углами 7"/>
          <p:cNvSpPr/>
          <p:nvPr/>
        </p:nvSpPr>
        <p:spPr>
          <a:xfrm>
            <a:off x="1463271" y="4533475"/>
            <a:ext cx="3096344" cy="839741"/>
          </a:xfrm>
          <a:prstGeom prst="round2DiagRect">
            <a:avLst/>
          </a:prstGeom>
          <a:solidFill>
            <a:schemeClr val="bg1"/>
          </a:solidFill>
          <a:ln>
            <a:solidFill>
              <a:schemeClr val="accent6">
                <a:lumMod val="50000"/>
              </a:schemeClr>
            </a:solidFill>
            <a:prstDash val="sysDot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cap="all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взаимодействию и общению детей между собой (</a:t>
            </a:r>
            <a:r>
              <a:rPr lang="ru-RU" sz="1200" cap="all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взаимообучение</a:t>
            </a:r>
            <a:r>
              <a:rPr lang="ru-RU" sz="1200" cap="all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</p:txBody>
      </p:sp>
      <p:sp>
        <p:nvSpPr>
          <p:cNvPr id="9" name="Прямоугольник с двумя скругленными противолежащими углами 8"/>
          <p:cNvSpPr/>
          <p:nvPr/>
        </p:nvSpPr>
        <p:spPr>
          <a:xfrm>
            <a:off x="1475656" y="5525616"/>
            <a:ext cx="3096344" cy="1071736"/>
          </a:xfrm>
          <a:prstGeom prst="round2DiagRect">
            <a:avLst/>
          </a:prstGeom>
          <a:solidFill>
            <a:schemeClr val="bg1"/>
          </a:solidFill>
          <a:ln>
            <a:solidFill>
              <a:schemeClr val="accent6">
                <a:lumMod val="50000"/>
              </a:schemeClr>
            </a:solidFill>
            <a:prstDash val="sysDot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cap="all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самообучению ребенка в процессе индивидуальной деятельности с дидактическими материалами (</a:t>
            </a:r>
            <a:r>
              <a:rPr lang="ru-RU" sz="1200" cap="all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автодидактизм</a:t>
            </a:r>
            <a:r>
              <a:rPr lang="ru-RU" sz="1200" cap="all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</p:txBody>
      </p:sp>
      <p:sp>
        <p:nvSpPr>
          <p:cNvPr id="5" name="Прямоугольник с двумя скругленными противолежащими углами 4"/>
          <p:cNvSpPr/>
          <p:nvPr/>
        </p:nvSpPr>
        <p:spPr>
          <a:xfrm>
            <a:off x="683568" y="1988840"/>
            <a:ext cx="3888432" cy="648072"/>
          </a:xfrm>
          <a:prstGeom prst="round2DiagRect">
            <a:avLst/>
          </a:prstGeom>
          <a:solidFill>
            <a:schemeClr val="bg1">
              <a:lumMod val="95000"/>
            </a:schemeClr>
          </a:solidFill>
          <a:ln>
            <a:solidFill>
              <a:schemeClr val="accent6">
                <a:lumMod val="50000"/>
              </a:schemeClr>
            </a:solidFill>
            <a:prstDash val="sysDot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b="1" i="1" cap="all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подготовительной группе большое внимание </a:t>
            </a:r>
            <a:r>
              <a:rPr lang="ru-RU" sz="1200" b="1" i="1" cap="all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уделяется:</a:t>
            </a:r>
            <a:endParaRPr lang="ru-RU" sz="1200" b="1" i="1" cap="all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Прямоугольник с двумя скругленными противолежащими углами 16"/>
          <p:cNvSpPr/>
          <p:nvPr/>
        </p:nvSpPr>
        <p:spPr>
          <a:xfrm>
            <a:off x="4728379" y="1988840"/>
            <a:ext cx="3888432" cy="648072"/>
          </a:xfrm>
          <a:prstGeom prst="round2DiagRect">
            <a:avLst/>
          </a:prstGeom>
          <a:solidFill>
            <a:schemeClr val="bg1">
              <a:lumMod val="95000"/>
            </a:schemeClr>
          </a:solidFill>
          <a:ln>
            <a:solidFill>
              <a:schemeClr val="accent6">
                <a:lumMod val="50000"/>
              </a:schemeClr>
            </a:solidFill>
            <a:prstDash val="sysDot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b="1" i="1" cap="all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Недостатки:</a:t>
            </a:r>
            <a:endParaRPr lang="ru-RU" sz="1200" b="1" i="1" cap="all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0" name="Прямая соединительная линия 19"/>
          <p:cNvCxnSpPr/>
          <p:nvPr/>
        </p:nvCxnSpPr>
        <p:spPr>
          <a:xfrm>
            <a:off x="5148064" y="2636912"/>
            <a:ext cx="0" cy="1846776"/>
          </a:xfrm>
          <a:prstGeom prst="line">
            <a:avLst/>
          </a:prstGeom>
          <a:ln w="28575">
            <a:solidFill>
              <a:schemeClr val="accent6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единительная линия 21"/>
          <p:cNvCxnSpPr/>
          <p:nvPr/>
        </p:nvCxnSpPr>
        <p:spPr>
          <a:xfrm>
            <a:off x="5160427" y="3316705"/>
            <a:ext cx="720080" cy="0"/>
          </a:xfrm>
          <a:prstGeom prst="line">
            <a:avLst/>
          </a:prstGeom>
          <a:ln w="28575">
            <a:solidFill>
              <a:schemeClr val="accent6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единительная линия 22"/>
          <p:cNvCxnSpPr/>
          <p:nvPr/>
        </p:nvCxnSpPr>
        <p:spPr>
          <a:xfrm>
            <a:off x="5160427" y="4513685"/>
            <a:ext cx="720080" cy="0"/>
          </a:xfrm>
          <a:prstGeom prst="line">
            <a:avLst/>
          </a:prstGeom>
          <a:ln w="28575">
            <a:solidFill>
              <a:schemeClr val="accent6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Прямоугольник с двумя скругленными противолежащими углами 17"/>
          <p:cNvSpPr/>
          <p:nvPr/>
        </p:nvSpPr>
        <p:spPr>
          <a:xfrm>
            <a:off x="5520467" y="2896517"/>
            <a:ext cx="3096344" cy="901422"/>
          </a:xfrm>
          <a:prstGeom prst="round2DiagRect">
            <a:avLst/>
          </a:prstGeom>
          <a:solidFill>
            <a:schemeClr val="bg1"/>
          </a:solidFill>
          <a:ln>
            <a:solidFill>
              <a:schemeClr val="accent6">
                <a:lumMod val="50000"/>
              </a:schemeClr>
            </a:solidFill>
            <a:prstDash val="sysDot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cap="all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группе в недостаточном объеме представлены тематические энциклопедии</a:t>
            </a:r>
          </a:p>
        </p:txBody>
      </p:sp>
      <p:sp>
        <p:nvSpPr>
          <p:cNvPr id="19" name="Прямоугольник с двумя скругленными противолежащими углами 18"/>
          <p:cNvSpPr/>
          <p:nvPr/>
        </p:nvSpPr>
        <p:spPr>
          <a:xfrm>
            <a:off x="5520467" y="4032977"/>
            <a:ext cx="3096344" cy="901422"/>
          </a:xfrm>
          <a:prstGeom prst="round2DiagRect">
            <a:avLst/>
          </a:prstGeom>
          <a:solidFill>
            <a:schemeClr val="bg1"/>
          </a:solidFill>
          <a:ln>
            <a:solidFill>
              <a:schemeClr val="accent6">
                <a:lumMod val="50000"/>
              </a:schemeClr>
            </a:solidFill>
            <a:prstDash val="sysDot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cap="all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активно в работе с детьми используются экспонаты мини-музея</a:t>
            </a:r>
          </a:p>
        </p:txBody>
      </p:sp>
      <p:pic>
        <p:nvPicPr>
          <p:cNvPr id="6146" name="Picture 2" descr="http://3.bp.blogspot.com/-ofmdPkjKqFs/UMNxTU2DtUE/AAAAAAAACQA/uu0qD8aOKWY/s1600/2012120810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5080" y="5077013"/>
            <a:ext cx="2027118" cy="1520339"/>
          </a:xfrm>
          <a:prstGeom prst="rect">
            <a:avLst/>
          </a:prstGeom>
          <a:noFill/>
          <a:ln w="38100">
            <a:solidFill>
              <a:schemeClr val="accent6">
                <a:lumMod val="40000"/>
                <a:lumOff val="60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29594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pattFill prst="dotDmnd">
            <a:fgClr>
              <a:schemeClr val="accent6">
                <a:lumMod val="50000"/>
              </a:schemeClr>
            </a:fgClr>
            <a:bgClr>
              <a:schemeClr val="bg1"/>
            </a:bgClr>
          </a:pattFill>
          <a:ln w="38100">
            <a:solidFill>
              <a:schemeClr val="accent6">
                <a:lumMod val="20000"/>
                <a:lumOff val="8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8604448" y="6453336"/>
            <a:ext cx="432048" cy="288032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17</a:t>
            </a:r>
            <a:endParaRPr lang="ru-RU" sz="1200" b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2287224" y="1790818"/>
            <a:ext cx="4409011" cy="0"/>
          </a:xfrm>
          <a:prstGeom prst="line">
            <a:avLst/>
          </a:prstGeom>
          <a:ln w="28575">
            <a:solidFill>
              <a:schemeClr val="accent6">
                <a:lumMod val="5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>
            <a:off x="2287223" y="3008967"/>
            <a:ext cx="4409011" cy="0"/>
          </a:xfrm>
          <a:prstGeom prst="line">
            <a:avLst/>
          </a:prstGeom>
          <a:ln w="28575">
            <a:solidFill>
              <a:schemeClr val="accent6">
                <a:lumMod val="5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2287222" y="4250477"/>
            <a:ext cx="4409011" cy="0"/>
          </a:xfrm>
          <a:prstGeom prst="line">
            <a:avLst/>
          </a:prstGeom>
          <a:ln w="28575">
            <a:solidFill>
              <a:schemeClr val="accent6">
                <a:lumMod val="5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/>
          <p:nvPr/>
        </p:nvCxnSpPr>
        <p:spPr>
          <a:xfrm>
            <a:off x="1763688" y="835353"/>
            <a:ext cx="0" cy="3403739"/>
          </a:xfrm>
          <a:prstGeom prst="line">
            <a:avLst/>
          </a:prstGeom>
          <a:ln w="28575">
            <a:solidFill>
              <a:schemeClr val="accent6">
                <a:lumMod val="5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Прямоугольник с двумя скругленными противолежащими углами 3"/>
          <p:cNvSpPr/>
          <p:nvPr/>
        </p:nvSpPr>
        <p:spPr>
          <a:xfrm>
            <a:off x="683568" y="473954"/>
            <a:ext cx="7920880" cy="722798"/>
          </a:xfrm>
          <a:prstGeom prst="round2DiagRect">
            <a:avLst/>
          </a:prstGeom>
          <a:solidFill>
            <a:schemeClr val="accent6">
              <a:lumMod val="20000"/>
              <a:lumOff val="80000"/>
            </a:schemeClr>
          </a:solidFill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cap="all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Система работы по повышению уровня адекватной самооценки у детей 6-7 лет </a:t>
            </a:r>
          </a:p>
        </p:txBody>
      </p:sp>
      <p:sp>
        <p:nvSpPr>
          <p:cNvPr id="5" name="Прямоугольник с двумя скругленными противолежащими углами 4"/>
          <p:cNvSpPr/>
          <p:nvPr/>
        </p:nvSpPr>
        <p:spPr>
          <a:xfrm>
            <a:off x="683568" y="1556792"/>
            <a:ext cx="2376264" cy="468052"/>
          </a:xfrm>
          <a:prstGeom prst="round2DiagRect">
            <a:avLst/>
          </a:prstGeom>
          <a:solidFill>
            <a:schemeClr val="bg1">
              <a:lumMod val="95000"/>
            </a:schemeClr>
          </a:solidFill>
          <a:ln>
            <a:solidFill>
              <a:schemeClr val="accent6">
                <a:lumMod val="50000"/>
              </a:schemeClr>
            </a:solidFill>
            <a:prstDash val="solid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000" b="1" cap="all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 этап. Мотивационный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3275856" y="1556792"/>
            <a:ext cx="5328592" cy="1080120"/>
          </a:xfrm>
          <a:prstGeom prst="rect">
            <a:avLst/>
          </a:prstGeom>
          <a:ln>
            <a:solidFill>
              <a:schemeClr val="accent6">
                <a:lumMod val="50000"/>
              </a:schemeClr>
            </a:solidFill>
            <a:prstDash val="solid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1000" b="1" i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Задачи:</a:t>
            </a:r>
          </a:p>
          <a:p>
            <a:pPr algn="just"/>
            <a:r>
              <a:rPr lang="ru-RU" sz="1000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-создания </a:t>
            </a:r>
            <a:r>
              <a:rPr lang="ru-RU" sz="10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 детей интереса к проблеме развития самооценки и оценки</a:t>
            </a:r>
          </a:p>
          <a:p>
            <a:pPr algn="just"/>
            <a:r>
              <a:rPr lang="ru-RU" sz="1000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-опираясь </a:t>
            </a:r>
            <a:r>
              <a:rPr lang="ru-RU" sz="10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ранее полученные знания, формировать понимание значимости умения оценивать себя и других;</a:t>
            </a:r>
          </a:p>
          <a:p>
            <a:pPr algn="just"/>
            <a:r>
              <a:rPr lang="ru-RU" sz="1000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-обогащать </a:t>
            </a:r>
            <a:r>
              <a:rPr lang="ru-RU" sz="10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словарь детей оценочными суждениями;</a:t>
            </a:r>
          </a:p>
          <a:p>
            <a:pPr algn="just"/>
            <a:r>
              <a:rPr lang="ru-RU" sz="1000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-создавать </a:t>
            </a:r>
            <a:r>
              <a:rPr lang="ru-RU" sz="10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ситуации успеха для каждого ребенка.</a:t>
            </a:r>
          </a:p>
        </p:txBody>
      </p:sp>
      <p:sp>
        <p:nvSpPr>
          <p:cNvPr id="7" name="Прямоугольник с двумя скругленными противолежащими углами 6"/>
          <p:cNvSpPr/>
          <p:nvPr/>
        </p:nvSpPr>
        <p:spPr>
          <a:xfrm>
            <a:off x="683568" y="2789312"/>
            <a:ext cx="2376264" cy="468052"/>
          </a:xfrm>
          <a:prstGeom prst="round2DiagRect">
            <a:avLst/>
          </a:prstGeom>
          <a:solidFill>
            <a:schemeClr val="bg1">
              <a:lumMod val="95000"/>
            </a:schemeClr>
          </a:solidFill>
          <a:ln>
            <a:solidFill>
              <a:schemeClr val="accent6">
                <a:lumMod val="50000"/>
              </a:schemeClr>
            </a:solidFill>
            <a:prstDash val="solid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000" b="1" cap="all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 этап. Мотивационно-практический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3275856" y="2789312"/>
            <a:ext cx="5328592" cy="1080120"/>
          </a:xfrm>
          <a:prstGeom prst="rect">
            <a:avLst/>
          </a:prstGeom>
          <a:ln>
            <a:solidFill>
              <a:schemeClr val="accent6">
                <a:lumMod val="50000"/>
              </a:schemeClr>
            </a:solidFill>
            <a:prstDash val="solid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1000" b="1" i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Задачи:</a:t>
            </a:r>
          </a:p>
          <a:p>
            <a:pPr algn="just"/>
            <a:r>
              <a:rPr lang="ru-RU" sz="1000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обогащать </a:t>
            </a:r>
            <a:r>
              <a:rPr lang="ru-RU" sz="10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знания детей об оценочных отношениях детей в деятельности, которые ведут к повышению реалистичности самооценки;</a:t>
            </a:r>
          </a:p>
          <a:p>
            <a:pPr algn="just"/>
            <a:r>
              <a:rPr lang="ru-RU" sz="1000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транслировать </a:t>
            </a:r>
            <a:r>
              <a:rPr lang="ru-RU" sz="10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способы оценки и самооценки на основе заданного алгоритма;</a:t>
            </a:r>
          </a:p>
          <a:p>
            <a:pPr algn="just"/>
            <a:r>
              <a:rPr lang="ru-RU" sz="1000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обогащать </a:t>
            </a:r>
            <a:r>
              <a:rPr lang="ru-RU" sz="10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словарь детей оценочными суждениями;</a:t>
            </a:r>
          </a:p>
          <a:p>
            <a:pPr algn="just"/>
            <a:r>
              <a:rPr lang="ru-RU" sz="1000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создавать </a:t>
            </a:r>
            <a:r>
              <a:rPr lang="ru-RU" sz="10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ситуации успеха для каждого ребенка.</a:t>
            </a:r>
          </a:p>
        </p:txBody>
      </p:sp>
      <p:sp>
        <p:nvSpPr>
          <p:cNvPr id="9" name="Прямоугольник с двумя скругленными противолежащими углами 8"/>
          <p:cNvSpPr/>
          <p:nvPr/>
        </p:nvSpPr>
        <p:spPr>
          <a:xfrm>
            <a:off x="703986" y="4005064"/>
            <a:ext cx="2376264" cy="468052"/>
          </a:xfrm>
          <a:prstGeom prst="round2DiagRect">
            <a:avLst/>
          </a:prstGeom>
          <a:solidFill>
            <a:schemeClr val="bg1">
              <a:lumMod val="95000"/>
            </a:schemeClr>
          </a:solidFill>
          <a:ln>
            <a:solidFill>
              <a:schemeClr val="accent6">
                <a:lumMod val="50000"/>
              </a:schemeClr>
            </a:solidFill>
            <a:prstDash val="solid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000" b="1" cap="all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 этап. Практико-ориентированный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3275856" y="4005064"/>
            <a:ext cx="5328592" cy="1080120"/>
          </a:xfrm>
          <a:prstGeom prst="rect">
            <a:avLst/>
          </a:prstGeom>
          <a:ln>
            <a:solidFill>
              <a:schemeClr val="accent6">
                <a:lumMod val="50000"/>
              </a:schemeClr>
            </a:solidFill>
            <a:prstDash val="solid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1000" b="1" i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Задачи:</a:t>
            </a:r>
          </a:p>
          <a:p>
            <a:pPr algn="just"/>
            <a:r>
              <a:rPr lang="ru-RU" sz="1000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-формировать </a:t>
            </a:r>
            <a:r>
              <a:rPr lang="ru-RU" sz="10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умение переносить усвоенные знания и правила оценивания в разные виды деятельности;</a:t>
            </a:r>
          </a:p>
          <a:p>
            <a:pPr algn="just"/>
            <a:r>
              <a:rPr lang="ru-RU" sz="1000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-закреплять </a:t>
            </a:r>
            <a:r>
              <a:rPr lang="ru-RU" sz="10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навыки оценки и самооценки в разных ситуациях.</a:t>
            </a:r>
          </a:p>
        </p:txBody>
      </p:sp>
      <p:pic>
        <p:nvPicPr>
          <p:cNvPr id="1026" name="Picture 2" descr="http://www.mixadesivos.com.br/simulador/a1d0c6e83f027327d8461063f4ac58a6/1_17_130912104324_adesivo-de-parede---interruptor---flor-delicada.png"/>
          <p:cNvPicPr>
            <a:picLocks noChangeAspect="1" noChangeArrowheads="1"/>
          </p:cNvPicPr>
          <p:nvPr/>
        </p:nvPicPr>
        <p:blipFill>
          <a:blip r:embed="rId2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271213"/>
            <a:ext cx="3851920" cy="28550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www.rebenok.com/file/87403/boy_with_computer_23370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8423" y="5229200"/>
            <a:ext cx="1157353" cy="1011672"/>
          </a:xfrm>
          <a:prstGeom prst="rect">
            <a:avLst/>
          </a:prstGeom>
          <a:noFill/>
          <a:ln w="38100">
            <a:solidFill>
              <a:schemeClr val="accent6">
                <a:lumMod val="7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52482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pattFill prst="dotDmnd">
            <a:fgClr>
              <a:schemeClr val="accent6">
                <a:lumMod val="50000"/>
              </a:schemeClr>
            </a:fgClr>
            <a:bgClr>
              <a:schemeClr val="bg1"/>
            </a:bgClr>
          </a:pattFill>
          <a:ln w="38100">
            <a:solidFill>
              <a:schemeClr val="accent6">
                <a:lumMod val="20000"/>
                <a:lumOff val="8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8604448" y="6453336"/>
            <a:ext cx="432048" cy="288032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18</a:t>
            </a:r>
            <a:endParaRPr lang="ru-RU" sz="1200" b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с двумя скругленными противолежащими углами 3"/>
          <p:cNvSpPr/>
          <p:nvPr/>
        </p:nvSpPr>
        <p:spPr>
          <a:xfrm>
            <a:off x="683568" y="473954"/>
            <a:ext cx="7920880" cy="722798"/>
          </a:xfrm>
          <a:prstGeom prst="round2DiagRect">
            <a:avLst/>
          </a:prstGeom>
          <a:solidFill>
            <a:schemeClr val="accent6">
              <a:lumMod val="20000"/>
              <a:lumOff val="80000"/>
            </a:schemeClr>
          </a:solidFill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cap="all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повторного исследования по методике «лесенка»</a:t>
            </a:r>
            <a:endParaRPr lang="ru-RU" sz="1600" b="1" cap="all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Диаграмма 4"/>
          <p:cNvGraphicFramePr/>
          <p:nvPr>
            <p:extLst>
              <p:ext uri="{D42A27DB-BD31-4B8C-83A1-F6EECF244321}">
                <p14:modId xmlns:p14="http://schemas.microsoft.com/office/powerpoint/2010/main" val="3733717828"/>
              </p:ext>
            </p:extLst>
          </p:nvPr>
        </p:nvGraphicFramePr>
        <p:xfrm>
          <a:off x="323528" y="1772816"/>
          <a:ext cx="4320479" cy="25202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val="2263685276"/>
              </p:ext>
            </p:extLst>
          </p:nvPr>
        </p:nvGraphicFramePr>
        <p:xfrm>
          <a:off x="4847871" y="1772816"/>
          <a:ext cx="3960440" cy="25202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323528" y="4613097"/>
            <a:ext cx="4320480" cy="1008112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</a:t>
            </a:r>
            <a:r>
              <a:rPr lang="ru-RU" sz="1200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повторного изучения </a:t>
            </a:r>
            <a:r>
              <a:rPr lang="ru-RU" sz="12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уровня самооценки  у детей по методике «Лесенка»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4860032" y="4619308"/>
            <a:ext cx="3960440" cy="1008112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Сравнительный анализ результатов по методике «Лесенка» </a:t>
            </a:r>
          </a:p>
        </p:txBody>
      </p:sp>
    </p:spTree>
    <p:extLst>
      <p:ext uri="{BB962C8B-B14F-4D97-AF65-F5344CB8AC3E}">
        <p14:creationId xmlns:p14="http://schemas.microsoft.com/office/powerpoint/2010/main" val="1750895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pattFill prst="dotDmnd">
            <a:fgClr>
              <a:schemeClr val="accent6">
                <a:lumMod val="50000"/>
              </a:schemeClr>
            </a:fgClr>
            <a:bgClr>
              <a:schemeClr val="bg1"/>
            </a:bgClr>
          </a:pattFill>
          <a:ln w="38100">
            <a:solidFill>
              <a:schemeClr val="accent6">
                <a:lumMod val="20000"/>
                <a:lumOff val="8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8604448" y="6453336"/>
            <a:ext cx="432048" cy="288032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19</a:t>
            </a:r>
            <a:endParaRPr lang="ru-RU" sz="1200" b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с двумя скругленными противолежащими углами 3"/>
          <p:cNvSpPr/>
          <p:nvPr/>
        </p:nvSpPr>
        <p:spPr>
          <a:xfrm>
            <a:off x="683568" y="473954"/>
            <a:ext cx="7920880" cy="722798"/>
          </a:xfrm>
          <a:prstGeom prst="round2DiagRect">
            <a:avLst/>
          </a:prstGeom>
          <a:solidFill>
            <a:schemeClr val="accent6">
              <a:lumMod val="20000"/>
              <a:lumOff val="80000"/>
            </a:schemeClr>
          </a:solidFill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cap="all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повторного исследования по методике «кто я ?»</a:t>
            </a:r>
            <a:endParaRPr lang="ru-RU" sz="1600" b="1" cap="all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Диаграмма 4"/>
          <p:cNvGraphicFramePr/>
          <p:nvPr>
            <p:extLst>
              <p:ext uri="{D42A27DB-BD31-4B8C-83A1-F6EECF244321}">
                <p14:modId xmlns:p14="http://schemas.microsoft.com/office/powerpoint/2010/main" val="2556029866"/>
              </p:ext>
            </p:extLst>
          </p:nvPr>
        </p:nvGraphicFramePr>
        <p:xfrm>
          <a:off x="683568" y="1625648"/>
          <a:ext cx="3960440" cy="223539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683568" y="4109041"/>
            <a:ext cx="3960440" cy="1008112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</a:t>
            </a:r>
            <a:r>
              <a:rPr lang="ru-RU" sz="1200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повторного изучения </a:t>
            </a:r>
            <a:r>
              <a:rPr lang="ru-RU" sz="12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уровня самооценки  у детей по методике «Какой Я?»</a:t>
            </a:r>
          </a:p>
        </p:txBody>
      </p:sp>
      <p:graphicFrame>
        <p:nvGraphicFramePr>
          <p:cNvPr id="7" name="Диаграмма 6"/>
          <p:cNvGraphicFramePr/>
          <p:nvPr>
            <p:extLst>
              <p:ext uri="{D42A27DB-BD31-4B8C-83A1-F6EECF244321}">
                <p14:modId xmlns:p14="http://schemas.microsoft.com/office/powerpoint/2010/main" val="64831691"/>
              </p:ext>
            </p:extLst>
          </p:nvPr>
        </p:nvGraphicFramePr>
        <p:xfrm>
          <a:off x="4761469" y="1628800"/>
          <a:ext cx="4059003" cy="22574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4781254" y="4115821"/>
            <a:ext cx="4039217" cy="1008112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Сравнительный срез результатов методики «Какой Я?»</a:t>
            </a:r>
          </a:p>
        </p:txBody>
      </p:sp>
    </p:spTree>
    <p:extLst>
      <p:ext uri="{BB962C8B-B14F-4D97-AF65-F5344CB8AC3E}">
        <p14:creationId xmlns:p14="http://schemas.microsoft.com/office/powerpoint/2010/main" val="3447672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pattFill prst="dotDmnd">
            <a:fgClr>
              <a:schemeClr val="accent6">
                <a:lumMod val="50000"/>
              </a:schemeClr>
            </a:fgClr>
            <a:bgClr>
              <a:schemeClr val="bg1"/>
            </a:bgClr>
          </a:pattFill>
          <a:ln w="38100">
            <a:solidFill>
              <a:schemeClr val="accent6">
                <a:lumMod val="20000"/>
                <a:lumOff val="8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с двумя скругленными противолежащими углами 2"/>
          <p:cNvSpPr/>
          <p:nvPr/>
        </p:nvSpPr>
        <p:spPr>
          <a:xfrm>
            <a:off x="683568" y="473954"/>
            <a:ext cx="7920880" cy="722798"/>
          </a:xfrm>
          <a:prstGeom prst="round2DiagRect">
            <a:avLst/>
          </a:prstGeom>
          <a:solidFill>
            <a:schemeClr val="accent6">
              <a:lumMod val="20000"/>
              <a:lumOff val="80000"/>
            </a:schemeClr>
          </a:solidFill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cap="all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констатирующего и контрольного эксперимента</a:t>
            </a: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2367865348"/>
              </p:ext>
            </p:extLst>
          </p:nvPr>
        </p:nvGraphicFramePr>
        <p:xfrm>
          <a:off x="690044" y="1628800"/>
          <a:ext cx="7914403" cy="3600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Скругленный прямоугольник 4"/>
          <p:cNvSpPr/>
          <p:nvPr/>
        </p:nvSpPr>
        <p:spPr>
          <a:xfrm>
            <a:off x="8604448" y="6453336"/>
            <a:ext cx="432048" cy="288032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</a:t>
            </a:r>
            <a:endParaRPr lang="ru-RU" sz="1200" b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7482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pattFill prst="dotDmnd">
            <a:fgClr>
              <a:schemeClr val="accent6">
                <a:lumMod val="50000"/>
              </a:schemeClr>
            </a:fgClr>
            <a:bgClr>
              <a:schemeClr val="bg1"/>
            </a:bgClr>
          </a:pattFill>
          <a:ln w="38100">
            <a:solidFill>
              <a:schemeClr val="accent6">
                <a:lumMod val="20000"/>
                <a:lumOff val="8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с двумя скругленными противолежащими углами 2"/>
          <p:cNvSpPr/>
          <p:nvPr/>
        </p:nvSpPr>
        <p:spPr>
          <a:xfrm>
            <a:off x="3329862" y="473954"/>
            <a:ext cx="2484276" cy="722798"/>
          </a:xfrm>
          <a:prstGeom prst="round2DiagRect">
            <a:avLst/>
          </a:prstGeom>
          <a:solidFill>
            <a:schemeClr val="accent6">
              <a:lumMod val="20000"/>
              <a:lumOff val="80000"/>
            </a:schemeClr>
          </a:solidFill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cap="all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выводы</a:t>
            </a:r>
            <a:endParaRPr lang="ru-RU" sz="1600" b="1" cap="all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8604448" y="6453336"/>
            <a:ext cx="432048" cy="288032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21</a:t>
            </a:r>
            <a:endParaRPr lang="ru-RU" sz="1200" b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5" name="Группа 4"/>
          <p:cNvGrpSpPr/>
          <p:nvPr/>
        </p:nvGrpSpPr>
        <p:grpSpPr>
          <a:xfrm>
            <a:off x="683568" y="1412776"/>
            <a:ext cx="7920880" cy="4980509"/>
            <a:chOff x="251520" y="260648"/>
            <a:chExt cx="5688632" cy="6132637"/>
          </a:xfrm>
        </p:grpSpPr>
        <p:sp>
          <p:nvSpPr>
            <p:cNvPr id="6" name="Прямоугольник с двумя вырезанными противолежащими углами 5"/>
            <p:cNvSpPr/>
            <p:nvPr/>
          </p:nvSpPr>
          <p:spPr>
            <a:xfrm>
              <a:off x="251520" y="260648"/>
              <a:ext cx="5688632" cy="6132637"/>
            </a:xfrm>
            <a:prstGeom prst="snip2DiagRect">
              <a:avLst/>
            </a:prstGeom>
            <a:solidFill>
              <a:schemeClr val="bg1">
                <a:lumMod val="95000"/>
              </a:schemeClr>
            </a:solidFill>
            <a:ln w="38100">
              <a:solidFill>
                <a:schemeClr val="accent6">
                  <a:lumMod val="40000"/>
                  <a:lumOff val="60000"/>
                </a:schemeClr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7" name="Прямоугольник с двумя вырезанными противолежащими углами 6"/>
            <p:cNvSpPr/>
            <p:nvPr/>
          </p:nvSpPr>
          <p:spPr>
            <a:xfrm>
              <a:off x="395536" y="423558"/>
              <a:ext cx="5400600" cy="5806815"/>
            </a:xfrm>
            <a:prstGeom prst="snip2DiagRect">
              <a:avLst/>
            </a:prstGeom>
            <a:solidFill>
              <a:schemeClr val="bg1">
                <a:lumMod val="95000"/>
              </a:schemeClr>
            </a:solidFill>
            <a:ln w="76200">
              <a:solidFill>
                <a:schemeClr val="accent6">
                  <a:lumMod val="40000"/>
                  <a:lumOff val="60000"/>
                </a:schemeClr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" name="Прямоугольник с двумя вырезанными противолежащими углами 7"/>
            <p:cNvSpPr/>
            <p:nvPr/>
          </p:nvSpPr>
          <p:spPr>
            <a:xfrm>
              <a:off x="539552" y="548680"/>
              <a:ext cx="5112568" cy="5544617"/>
            </a:xfrm>
            <a:prstGeom prst="snip2DiagRect">
              <a:avLst/>
            </a:prstGeom>
            <a:solidFill>
              <a:schemeClr val="bg1"/>
            </a:solidFill>
            <a:ln w="38100">
              <a:solidFill>
                <a:schemeClr val="accent6">
                  <a:lumMod val="40000"/>
                  <a:lumOff val="60000"/>
                </a:schemeClr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/>
              <a:r>
                <a:rPr lang="ru-RU" dirty="0" smtClean="0">
                  <a:solidFill>
                    <a:schemeClr val="accent6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   </a:t>
              </a:r>
              <a:r>
                <a:rPr lang="ru-RU" i="1" dirty="0">
                  <a:solidFill>
                    <a:schemeClr val="accent6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П</a:t>
              </a:r>
              <a:r>
                <a:rPr lang="ru-RU" i="1" dirty="0" smtClean="0">
                  <a:solidFill>
                    <a:schemeClr val="accent6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едагогические </a:t>
              </a:r>
              <a:r>
                <a:rPr lang="ru-RU" i="1" dirty="0">
                  <a:solidFill>
                    <a:schemeClr val="accent6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условия влияют на формирование адекватной самооценки детей старшего дошкольного возраста. Самооценка ребенка старшего дошкольного возраста находится в стадии формирования и легко поддается коррекции. </a:t>
              </a:r>
              <a:endParaRPr lang="ru-RU" i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algn="just"/>
              <a:r>
                <a:rPr lang="ru-RU" i="1" dirty="0" smtClean="0">
                  <a:solidFill>
                    <a:schemeClr val="accent6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   В ходе экспериментального исследования нам </a:t>
              </a:r>
              <a:r>
                <a:rPr lang="ru-RU" i="1" dirty="0">
                  <a:solidFill>
                    <a:schemeClr val="accent6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удалось сформировать адекватную дифференцированную самооценку у большинства </a:t>
              </a:r>
              <a:r>
                <a:rPr lang="ru-RU" i="1" dirty="0" smtClean="0">
                  <a:solidFill>
                    <a:schemeClr val="accent6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детей группы. </a:t>
              </a:r>
              <a:r>
                <a:rPr lang="ru-RU" i="1" dirty="0">
                  <a:solidFill>
                    <a:schemeClr val="accent6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В связи с этим мы можем говорить о возможности применения этой программы в работе с детьми дошкольного возраста с целью формирования у них адекватной дифференцированной самооценки, а также для стимулирования потребности в саморазвитии детей и формирования личностной рефлексии.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780364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pattFill prst="dotDmnd">
            <a:fgClr>
              <a:schemeClr val="accent6">
                <a:lumMod val="50000"/>
              </a:schemeClr>
            </a:fgClr>
            <a:bgClr>
              <a:schemeClr val="bg1"/>
            </a:bgClr>
          </a:pattFill>
          <a:ln w="38100">
            <a:solidFill>
              <a:schemeClr val="accent6">
                <a:lumMod val="20000"/>
                <a:lumOff val="8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с двумя скругленными противолежащими углами 2"/>
          <p:cNvSpPr/>
          <p:nvPr/>
        </p:nvSpPr>
        <p:spPr>
          <a:xfrm>
            <a:off x="1043608" y="1196752"/>
            <a:ext cx="6768752" cy="3168352"/>
          </a:xfrm>
          <a:prstGeom prst="round2Diag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ВНИМАНИЕ!</a:t>
            </a:r>
            <a:endParaRPr lang="ru-RU" sz="3600" b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8604448" y="6453336"/>
            <a:ext cx="432048" cy="288032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22</a:t>
            </a:r>
            <a:endParaRPr lang="ru-RU" sz="1200" b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8403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243</TotalTime>
  <Words>1568</Words>
  <Application>Microsoft Office PowerPoint</Application>
  <PresentationFormat>Экран (4:3)</PresentationFormat>
  <Paragraphs>141</Paragraphs>
  <Slides>22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Пользователь</cp:lastModifiedBy>
  <cp:revision>39</cp:revision>
  <dcterms:created xsi:type="dcterms:W3CDTF">2015-01-11T22:48:29Z</dcterms:created>
  <dcterms:modified xsi:type="dcterms:W3CDTF">2015-01-12T03:08:57Z</dcterms:modified>
</cp:coreProperties>
</file>