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theme/themeOverride6.xml" ContentType="application/vnd.openxmlformats-officedocument.themeOverride+xml"/>
  <Override PartName="/ppt/charts/chart7.xml" ContentType="application/vnd.openxmlformats-officedocument.drawingml.chart+xml"/>
  <Override PartName="/ppt/theme/themeOverride7.xml" ContentType="application/vnd.openxmlformats-officedocument.themeOverride+xml"/>
  <Override PartName="/ppt/charts/chart8.xml" ContentType="application/vnd.openxmlformats-officedocument.drawingml.chart+xml"/>
  <Override PartName="/ppt/theme/themeOverride8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5" r:id="rId1"/>
  </p:sldMasterIdLst>
  <p:notesMasterIdLst>
    <p:notesMasterId r:id="rId11"/>
  </p:notesMasterIdLst>
  <p:handoutMasterIdLst>
    <p:handoutMasterId r:id="rId12"/>
  </p:handoutMasterIdLst>
  <p:sldIdLst>
    <p:sldId id="271" r:id="rId2"/>
    <p:sldId id="273" r:id="rId3"/>
    <p:sldId id="275" r:id="rId4"/>
    <p:sldId id="277" r:id="rId5"/>
    <p:sldId id="278" r:id="rId6"/>
    <p:sldId id="279" r:id="rId7"/>
    <p:sldId id="280" r:id="rId8"/>
    <p:sldId id="281" r:id="rId9"/>
    <p:sldId id="282" r:id="rId10"/>
  </p:sldIdLst>
  <p:sldSz cx="9144000" cy="6858000" type="screen4x3"/>
  <p:notesSz cx="6858000" cy="9144000"/>
  <p:defaultTextStyle>
    <a:defPPr>
      <a:defRPr lang="ru-RU"/>
    </a:defPPr>
    <a:lvl1pPr algn="ctr" rtl="0" fontAlgn="base">
      <a:spcBef>
        <a:spcPct val="0"/>
      </a:spcBef>
      <a:spcAft>
        <a:spcPct val="0"/>
      </a:spcAft>
      <a:defRPr b="1" kern="1200">
        <a:solidFill>
          <a:srgbClr val="000000"/>
        </a:solidFill>
        <a:latin typeface="Tahoma" pitchFamily="34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b="1" kern="1200">
        <a:solidFill>
          <a:srgbClr val="000000"/>
        </a:solidFill>
        <a:latin typeface="Tahoma" pitchFamily="34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b="1" kern="1200">
        <a:solidFill>
          <a:srgbClr val="000000"/>
        </a:solidFill>
        <a:latin typeface="Tahoma" pitchFamily="34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b="1" kern="1200">
        <a:solidFill>
          <a:srgbClr val="000000"/>
        </a:solidFill>
        <a:latin typeface="Tahoma" pitchFamily="34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b="1" kern="1200">
        <a:solidFill>
          <a:srgbClr val="000000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rgbClr val="000000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rgbClr val="000000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rgbClr val="000000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rgbClr val="000000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00000"/>
    <a:srgbClr val="FF9999"/>
    <a:srgbClr val="FF66FF"/>
    <a:srgbClr val="FF99CC"/>
    <a:srgbClr val="FF0000"/>
    <a:srgbClr val="000066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584" autoAdjust="0"/>
    <p:restoredTop sz="95642" autoAdjust="0"/>
  </p:normalViewPr>
  <p:slideViewPr>
    <p:cSldViewPr snapToGrid="0">
      <p:cViewPr varScale="1">
        <p:scale>
          <a:sx n="100" d="100"/>
          <a:sy n="100" d="100"/>
        </p:scale>
        <p:origin x="-162" y="-96"/>
      </p:cViewPr>
      <p:guideLst>
        <p:guide orient="horz" pos="2114"/>
        <p:guide pos="2871"/>
      </p:guideLst>
    </p:cSldViewPr>
  </p:slideViewPr>
  <p:outlineViewPr>
    <p:cViewPr>
      <p:scale>
        <a:sx n="25" d="100"/>
        <a:sy n="25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F:\&#1042;&#1086;&#1083;&#1096;&#1077;&#1073;&#1085;&#1080;&#1082;\&#1055;&#1056;&#1054;&#1045;&#1050;&#1058;&#1067;\&#1055;&#1056;&#1045;&#1044;&#1055;&#1056;&#1048;&#1053;&#1048;&#1052;&#1040;&#1058;&#1045;&#1051;&#1068;&#1057;&#1058;&#1042;&#1054;\&#1055;&#1056;&#1054;&#1045;&#1050;&#1058;&#1067;%20&#1055;&#1056;&#1045;&#1044;&#1055;&#1056;&#1048;&#1053;&#1048;&#1052;&#1040;&#1058;&#1045;&#1051;&#1068;&#1057;&#1058;&#1042;&#1040;\&#1057;&#1062;%20&#1052;&#1040;&#1057;&#1058;&#1045;&#1056;-&#1050;&#1051;&#1040;&#1057;&#1057;\&#1055;&#1056;&#1054;&#1048;&#1047;&#1042;&#1054;&#1044;&#1057;&#1058;&#1042;&#1054;\&#1044;&#1048;&#1055;&#1051;&#1054;&#1052;&#1067;\&#8470;1921.&#1043;&#1054;&#1057;&#1056;&#1045;&#1043;&#1059;&#1051;&#1048;&#1056;&#1054;&#1042;&#1040;&#1053;&#1048;&#1045;\1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F:\&#1042;&#1086;&#1083;&#1096;&#1077;&#1073;&#1085;&#1080;&#1082;\&#1055;&#1056;&#1054;&#1045;&#1050;&#1058;&#1067;\&#1055;&#1056;&#1045;&#1044;&#1055;&#1056;&#1048;&#1053;&#1048;&#1052;&#1040;&#1058;&#1045;&#1051;&#1068;&#1057;&#1058;&#1042;&#1054;\&#1055;&#1056;&#1054;&#1045;&#1050;&#1058;&#1067;%20&#1055;&#1056;&#1045;&#1044;&#1055;&#1056;&#1048;&#1053;&#1048;&#1052;&#1040;&#1058;&#1045;&#1051;&#1068;&#1057;&#1058;&#1042;&#1040;\&#1057;&#1062;%20&#1052;&#1040;&#1057;&#1058;&#1045;&#1056;-&#1050;&#1051;&#1040;&#1057;&#1057;\&#1055;&#1056;&#1054;&#1048;&#1047;&#1042;&#1054;&#1044;&#1057;&#1058;&#1042;&#1054;\&#1044;&#1048;&#1055;&#1051;&#1054;&#1052;&#1067;\&#8470;1921.&#1043;&#1054;&#1057;&#1056;&#1045;&#1043;&#1059;&#1051;&#1048;&#1056;&#1054;&#1042;&#1040;&#1053;&#1048;&#1045;\1.xlsx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file:///F:\&#1042;&#1086;&#1083;&#1096;&#1077;&#1073;&#1085;&#1080;&#1082;\&#1055;&#1056;&#1054;&#1045;&#1050;&#1058;&#1067;\&#1055;&#1056;&#1045;&#1044;&#1055;&#1056;&#1048;&#1053;&#1048;&#1052;&#1040;&#1058;&#1045;&#1051;&#1068;&#1057;&#1058;&#1042;&#1054;\&#1055;&#1056;&#1054;&#1045;&#1050;&#1058;&#1067;%20&#1055;&#1056;&#1045;&#1044;&#1055;&#1056;&#1048;&#1053;&#1048;&#1052;&#1040;&#1058;&#1045;&#1051;&#1068;&#1057;&#1058;&#1042;&#1040;\&#1057;&#1062;%20&#1052;&#1040;&#1057;&#1058;&#1045;&#1056;-&#1050;&#1051;&#1040;&#1057;&#1057;\&#1055;&#1056;&#1054;&#1048;&#1047;&#1042;&#1054;&#1044;&#1057;&#1058;&#1042;&#1054;\&#1044;&#1048;&#1055;&#1051;&#1054;&#1052;&#1067;\&#8470;1921.&#1043;&#1054;&#1057;&#1056;&#1045;&#1043;&#1059;&#1051;&#1048;&#1056;&#1054;&#1042;&#1040;&#1053;&#1048;&#1045;\1.xlsx" TargetMode="External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file:///F:\&#1042;&#1086;&#1083;&#1096;&#1077;&#1073;&#1085;&#1080;&#1082;\&#1055;&#1056;&#1054;&#1045;&#1050;&#1058;&#1067;\&#1055;&#1056;&#1045;&#1044;&#1055;&#1056;&#1048;&#1053;&#1048;&#1052;&#1040;&#1058;&#1045;&#1051;&#1068;&#1057;&#1058;&#1042;&#1054;\&#1055;&#1056;&#1054;&#1045;&#1050;&#1058;&#1067;%20&#1055;&#1056;&#1045;&#1044;&#1055;&#1056;&#1048;&#1053;&#1048;&#1052;&#1040;&#1058;&#1045;&#1051;&#1068;&#1057;&#1058;&#1042;&#1040;\&#1057;&#1062;%20&#1052;&#1040;&#1057;&#1058;&#1045;&#1056;-&#1050;&#1051;&#1040;&#1057;&#1057;\&#1055;&#1056;&#1054;&#1048;&#1047;&#1042;&#1054;&#1044;&#1057;&#1058;&#1042;&#1054;\&#1044;&#1048;&#1055;&#1051;&#1054;&#1052;&#1067;\&#8470;1921.&#1043;&#1054;&#1057;&#1056;&#1045;&#1043;&#1059;&#1051;&#1048;&#1056;&#1054;&#1042;&#1040;&#1053;&#1048;&#1045;\1.xlsx" TargetMode="External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oleObject" Target="file:///F:\&#1042;&#1086;&#1083;&#1096;&#1077;&#1073;&#1085;&#1080;&#1082;\&#1055;&#1056;&#1054;&#1045;&#1050;&#1058;&#1067;\&#1055;&#1056;&#1045;&#1044;&#1055;&#1056;&#1048;&#1053;&#1048;&#1052;&#1040;&#1058;&#1045;&#1051;&#1068;&#1057;&#1058;&#1042;&#1054;\&#1055;&#1056;&#1054;&#1045;&#1050;&#1058;&#1067;%20&#1055;&#1056;&#1045;&#1044;&#1055;&#1056;&#1048;&#1053;&#1048;&#1052;&#1040;&#1058;&#1045;&#1051;&#1068;&#1057;&#1058;&#1042;&#1040;\&#1057;&#1062;%20&#1052;&#1040;&#1057;&#1058;&#1045;&#1056;-&#1050;&#1051;&#1040;&#1057;&#1057;\&#1055;&#1056;&#1054;&#1048;&#1047;&#1042;&#1054;&#1044;&#1057;&#1058;&#1042;&#1054;\&#1044;&#1048;&#1055;&#1051;&#1054;&#1052;&#1067;\&#8470;1921.&#1043;&#1054;&#1057;&#1056;&#1045;&#1043;&#1059;&#1051;&#1048;&#1056;&#1054;&#1042;&#1040;&#1053;&#1048;&#1045;\1.xlsx" TargetMode="External"/><Relationship Id="rId1" Type="http://schemas.openxmlformats.org/officeDocument/2006/relationships/themeOverride" Target="../theme/themeOverride5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oleObject" Target="file:///F:\&#1042;&#1086;&#1083;&#1096;&#1077;&#1073;&#1085;&#1080;&#1082;\&#1055;&#1056;&#1054;&#1045;&#1050;&#1058;&#1067;\&#1055;&#1056;&#1045;&#1044;&#1055;&#1056;&#1048;&#1053;&#1048;&#1052;&#1040;&#1058;&#1045;&#1051;&#1068;&#1057;&#1058;&#1042;&#1054;\&#1055;&#1056;&#1054;&#1045;&#1050;&#1058;&#1067;%20&#1055;&#1056;&#1045;&#1044;&#1055;&#1056;&#1048;&#1053;&#1048;&#1052;&#1040;&#1058;&#1045;&#1051;&#1068;&#1057;&#1058;&#1042;&#1040;\&#1057;&#1062;%20&#1052;&#1040;&#1057;&#1058;&#1045;&#1056;-&#1050;&#1051;&#1040;&#1057;&#1057;\&#1055;&#1056;&#1054;&#1048;&#1047;&#1042;&#1054;&#1044;&#1057;&#1058;&#1042;&#1054;\&#1044;&#1048;&#1055;&#1051;&#1054;&#1052;&#1067;\&#8470;1921.&#1043;&#1054;&#1057;&#1056;&#1045;&#1043;&#1059;&#1051;&#1048;&#1056;&#1054;&#1042;&#1040;&#1053;&#1048;&#1045;\1.xlsx" TargetMode="External"/><Relationship Id="rId1" Type="http://schemas.openxmlformats.org/officeDocument/2006/relationships/themeOverride" Target="../theme/themeOverride6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oleObject" Target="file:///F:\&#1042;&#1086;&#1083;&#1096;&#1077;&#1073;&#1085;&#1080;&#1082;\&#1055;&#1056;&#1054;&#1045;&#1050;&#1058;&#1067;\&#1055;&#1056;&#1045;&#1044;&#1055;&#1056;&#1048;&#1053;&#1048;&#1052;&#1040;&#1058;&#1045;&#1051;&#1068;&#1057;&#1058;&#1042;&#1054;\&#1055;&#1056;&#1054;&#1045;&#1050;&#1058;&#1067;%20&#1055;&#1056;&#1045;&#1044;&#1055;&#1056;&#1048;&#1053;&#1048;&#1052;&#1040;&#1058;&#1045;&#1051;&#1068;&#1057;&#1058;&#1042;&#1040;\&#1057;&#1062;%20&#1052;&#1040;&#1057;&#1058;&#1045;&#1056;-&#1050;&#1051;&#1040;&#1057;&#1057;\&#1055;&#1056;&#1054;&#1048;&#1047;&#1042;&#1054;&#1044;&#1057;&#1058;&#1042;&#1054;\&#1044;&#1048;&#1055;&#1051;&#1054;&#1052;&#1067;\&#8470;1921.&#1043;&#1054;&#1057;&#1056;&#1045;&#1043;&#1059;&#1051;&#1048;&#1056;&#1054;&#1042;&#1040;&#1053;&#1048;&#1045;\1.xlsx" TargetMode="External"/><Relationship Id="rId1" Type="http://schemas.openxmlformats.org/officeDocument/2006/relationships/themeOverride" Target="../theme/themeOverride7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oleObject" Target="file:///F:\&#1042;&#1086;&#1083;&#1096;&#1077;&#1073;&#1085;&#1080;&#1082;\&#1055;&#1056;&#1054;&#1045;&#1050;&#1058;&#1067;\&#1055;&#1056;&#1045;&#1044;&#1055;&#1056;&#1048;&#1053;&#1048;&#1052;&#1040;&#1058;&#1045;&#1051;&#1068;&#1057;&#1058;&#1042;&#1054;\&#1055;&#1056;&#1054;&#1045;&#1050;&#1058;&#1067;%20&#1055;&#1056;&#1045;&#1044;&#1055;&#1056;&#1048;&#1053;&#1048;&#1052;&#1040;&#1058;&#1045;&#1051;&#1068;&#1057;&#1058;&#1042;&#1040;\&#1057;&#1062;%20&#1052;&#1040;&#1057;&#1058;&#1045;&#1056;-&#1050;&#1051;&#1040;&#1057;&#1057;\&#1055;&#1056;&#1054;&#1048;&#1047;&#1042;&#1054;&#1044;&#1057;&#1058;&#1042;&#1054;\&#1044;&#1048;&#1055;&#1051;&#1054;&#1052;&#1067;\&#8470;1921.&#1043;&#1054;&#1057;&#1056;&#1045;&#1043;&#1059;&#1051;&#1048;&#1056;&#1054;&#1042;&#1040;&#1053;&#1048;&#1045;\1.xlsx" TargetMode="External"/><Relationship Id="rId1" Type="http://schemas.openxmlformats.org/officeDocument/2006/relationships/themeOverride" Target="../theme/themeOverride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spPr>
            <a:solidFill>
              <a:schemeClr val="accent2">
                <a:lumMod val="60000"/>
                <a:lumOff val="40000"/>
              </a:schemeClr>
            </a:solidFill>
          </c:spPr>
          <c:invertIfNegative val="0"/>
          <c:dLbls>
            <c:txPr>
              <a:bodyPr/>
              <a:lstStyle/>
              <a:p>
                <a:pPr>
                  <a:defRPr sz="12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Лист1!$A$1:$C$1</c:f>
              <c:strCache>
                <c:ptCount val="3"/>
                <c:pt idx="0">
                  <c:v>2011 г.</c:v>
                </c:pt>
                <c:pt idx="1">
                  <c:v>2012 г.</c:v>
                </c:pt>
                <c:pt idx="2">
                  <c:v>2013 г.</c:v>
                </c:pt>
              </c:strCache>
            </c:strRef>
          </c:cat>
          <c:val>
            <c:numRef>
              <c:f>Лист1!$A$2:$C$2</c:f>
              <c:numCache>
                <c:formatCode>General</c:formatCode>
                <c:ptCount val="3"/>
                <c:pt idx="0">
                  <c:v>319.89999999999969</c:v>
                </c:pt>
                <c:pt idx="1">
                  <c:v>325.10000000000002</c:v>
                </c:pt>
                <c:pt idx="2">
                  <c:v>333.6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64947328"/>
        <c:axId val="65085440"/>
        <c:axId val="0"/>
      </c:bar3DChart>
      <c:catAx>
        <c:axId val="6494732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65085440"/>
        <c:crosses val="autoZero"/>
        <c:auto val="1"/>
        <c:lblAlgn val="ctr"/>
        <c:lblOffset val="100"/>
        <c:noMultiLvlLbl val="0"/>
      </c:catAx>
      <c:valAx>
        <c:axId val="65085440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sz="1100" b="0"/>
                </a:pPr>
                <a:r>
                  <a:rPr lang="ru-RU" sz="1100" b="0" dirty="0"/>
                  <a:t>Численность </a:t>
                </a:r>
                <a:r>
                  <a:rPr lang="ru-RU" sz="1100" b="0" dirty="0" smtClean="0"/>
                  <a:t>социальных работников г.Москвы</a:t>
                </a:r>
                <a:r>
                  <a:rPr lang="ru-RU" sz="1100" b="0" baseline="0" dirty="0" smtClean="0"/>
                  <a:t> </a:t>
                </a:r>
                <a:r>
                  <a:rPr lang="ru-RU" sz="1100" b="0" baseline="0" dirty="0"/>
                  <a:t>, тыс.чел.</a:t>
                </a:r>
                <a:endParaRPr lang="ru-RU" sz="1100" b="0" dirty="0"/>
              </a:p>
            </c:rich>
          </c:tx>
          <c:layout>
            <c:manualLayout>
              <c:xMode val="edge"/>
              <c:yMode val="edge"/>
              <c:x val="2.4365448919108735E-2"/>
              <c:y val="5.7060135203471432E-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64947328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spPr>
            <a:solidFill>
              <a:srgbClr val="FFFF00"/>
            </a:solidFill>
            <a:ln>
              <a:solidFill>
                <a:schemeClr val="bg1"/>
              </a:solidFill>
            </a:ln>
          </c:spPr>
          <c:invertIfNegative val="0"/>
          <c:dLbls>
            <c:txPr>
              <a:bodyPr/>
              <a:lstStyle/>
              <a:p>
                <a:pPr>
                  <a:defRPr sz="12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Лист2!$A$2:$D$2</c:f>
              <c:strCache>
                <c:ptCount val="4"/>
                <c:pt idx="0">
                  <c:v>Россия</c:v>
                </c:pt>
                <c:pt idx="1">
                  <c:v>Великобритания</c:v>
                </c:pt>
                <c:pt idx="2">
                  <c:v>Москва</c:v>
                </c:pt>
                <c:pt idx="3">
                  <c:v>Лондон</c:v>
                </c:pt>
              </c:strCache>
            </c:strRef>
          </c:cat>
          <c:val>
            <c:numRef>
              <c:f>Лист2!$A$3:$D$3</c:f>
              <c:numCache>
                <c:formatCode>General</c:formatCode>
                <c:ptCount val="4"/>
                <c:pt idx="0">
                  <c:v>4523.4000000000005</c:v>
                </c:pt>
                <c:pt idx="1">
                  <c:v>50</c:v>
                </c:pt>
                <c:pt idx="2">
                  <c:v>333.6</c:v>
                </c:pt>
                <c:pt idx="3">
                  <c:v>8.4170000000000016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66853888"/>
        <c:axId val="66905984"/>
        <c:axId val="0"/>
      </c:bar3DChart>
      <c:catAx>
        <c:axId val="6685388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 rot="-5400000" vert="horz"/>
          <a:lstStyle/>
          <a:p>
            <a:pPr>
              <a:defRPr sz="1200"/>
            </a:pPr>
            <a:endParaRPr lang="ru-RU"/>
          </a:p>
        </c:txPr>
        <c:crossAx val="66905984"/>
        <c:crosses val="autoZero"/>
        <c:auto val="1"/>
        <c:lblAlgn val="ctr"/>
        <c:lblOffset val="100"/>
        <c:noMultiLvlLbl val="0"/>
      </c:catAx>
      <c:valAx>
        <c:axId val="66905984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sz="1200" b="0"/>
                </a:pPr>
                <a:r>
                  <a:rPr lang="ru-RU" sz="1200" b="0"/>
                  <a:t>Численноить </a:t>
                </a:r>
                <a:r>
                  <a:rPr lang="ru-RU" sz="1200" b="0" baseline="0"/>
                  <a:t> социальных работников,  тыс.чел</a:t>
                </a:r>
                <a:endParaRPr lang="ru-RU" sz="1200" b="0"/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66853888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spPr>
            <a:solidFill>
              <a:srgbClr val="FF99FF"/>
            </a:solidFill>
          </c:spPr>
          <c:invertIfNegative val="0"/>
          <c:dLbls>
            <c:dLbl>
              <c:idx val="0"/>
              <c:layout>
                <c:manualLayout>
                  <c:x val="2.2957236966518867E-2"/>
                  <c:y val="-4.7803632464406658E-2"/>
                </c:manualLayout>
              </c:layout>
              <c:spPr/>
              <c:txPr>
                <a:bodyPr/>
                <a:lstStyle/>
                <a:p>
                  <a:pPr>
                    <a:defRPr sz="1400" b="1"/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2.4723178271635702E-2"/>
                  <c:y val="-4.7803632464406651E-2"/>
                </c:manualLayout>
              </c:layout>
              <c:spPr/>
              <c:txPr>
                <a:bodyPr/>
                <a:lstStyle/>
                <a:p>
                  <a:pPr>
                    <a:defRPr sz="1400" b="1"/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Лист2!$C$2:$D$2</c:f>
              <c:strCache>
                <c:ptCount val="2"/>
                <c:pt idx="0">
                  <c:v>Москва</c:v>
                </c:pt>
                <c:pt idx="1">
                  <c:v>Лондон</c:v>
                </c:pt>
              </c:strCache>
            </c:strRef>
          </c:cat>
          <c:val>
            <c:numRef>
              <c:f>Лист2!$C$4:$D$4</c:f>
              <c:numCache>
                <c:formatCode>General</c:formatCode>
                <c:ptCount val="2"/>
                <c:pt idx="0" formatCode="0">
                  <c:v>36.294964028776981</c:v>
                </c:pt>
                <c:pt idx="1">
                  <c:v>1000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69353856"/>
        <c:axId val="69355392"/>
        <c:axId val="0"/>
      </c:bar3DChart>
      <c:catAx>
        <c:axId val="6935385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69355392"/>
        <c:crosses val="autoZero"/>
        <c:auto val="1"/>
        <c:lblAlgn val="ctr"/>
        <c:lblOffset val="100"/>
        <c:noMultiLvlLbl val="0"/>
      </c:catAx>
      <c:valAx>
        <c:axId val="69355392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b="0"/>
                </a:pPr>
                <a:r>
                  <a:rPr lang="ru-RU" b="0" dirty="0"/>
                  <a:t>Число</a:t>
                </a:r>
                <a:r>
                  <a:rPr lang="ru-RU" b="0" baseline="0" dirty="0"/>
                  <a:t> жителей на одного </a:t>
                </a:r>
                <a:r>
                  <a:rPr lang="ru-RU" b="0" baseline="0" dirty="0" smtClean="0"/>
                  <a:t>соцработника</a:t>
                </a:r>
                <a:r>
                  <a:rPr lang="ru-RU" b="0" baseline="0" dirty="0"/>
                  <a:t>, чел</a:t>
                </a:r>
                <a:endParaRPr lang="ru-RU" b="0" dirty="0"/>
              </a:p>
            </c:rich>
          </c:tx>
          <c:layout/>
          <c:overlay val="0"/>
        </c:title>
        <c:numFmt formatCode="0" sourceLinked="1"/>
        <c:majorTickMark val="out"/>
        <c:minorTickMark val="none"/>
        <c:tickLblPos val="nextTo"/>
        <c:crossAx val="69353856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spPr>
            <a:solidFill>
              <a:schemeClr val="accent3">
                <a:lumMod val="75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8.622296825080214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6.8978374600641703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6.8978374600641703E-3"/>
                  <c:y val="-5.4144759952352804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6.8978374600641703E-3"/>
                  <c:y val="-5.4144759952352804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3.4489187300320852E-3"/>
                  <c:y val="-5.4144759952352804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6.8978374600641703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8.622296825080214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6.8978374600641703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5.1733780950481301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 b="1">
                    <a:solidFill>
                      <a:srgbClr val="FFFFFF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Лист3!$A$3:$A$11</c:f>
              <c:strCache>
                <c:ptCount val="9"/>
                <c:pt idx="0">
                  <c:v>Швеция</c:v>
                </c:pt>
                <c:pt idx="1">
                  <c:v>Голландия</c:v>
                </c:pt>
                <c:pt idx="2">
                  <c:v>США</c:v>
                </c:pt>
                <c:pt idx="3">
                  <c:v>Франция</c:v>
                </c:pt>
                <c:pt idx="4">
                  <c:v>Англия</c:v>
                </c:pt>
                <c:pt idx="5">
                  <c:v>Германия</c:v>
                </c:pt>
                <c:pt idx="6">
                  <c:v>Япония</c:v>
                </c:pt>
                <c:pt idx="7">
                  <c:v>Россия</c:v>
                </c:pt>
                <c:pt idx="8">
                  <c:v>Москва</c:v>
                </c:pt>
              </c:strCache>
            </c:strRef>
          </c:cat>
          <c:val>
            <c:numRef>
              <c:f>Лист3!$B$3:$B$11</c:f>
              <c:numCache>
                <c:formatCode>General</c:formatCode>
                <c:ptCount val="9"/>
                <c:pt idx="0">
                  <c:v>35</c:v>
                </c:pt>
                <c:pt idx="1">
                  <c:v>28</c:v>
                </c:pt>
                <c:pt idx="2">
                  <c:v>26</c:v>
                </c:pt>
                <c:pt idx="3">
                  <c:v>25</c:v>
                </c:pt>
                <c:pt idx="4">
                  <c:v>25</c:v>
                </c:pt>
                <c:pt idx="5">
                  <c:v>21</c:v>
                </c:pt>
                <c:pt idx="6">
                  <c:v>13</c:v>
                </c:pt>
                <c:pt idx="7">
                  <c:v>6.7</c:v>
                </c:pt>
                <c:pt idx="8">
                  <c:v>4.9000000000000004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ylinder"/>
        <c:axId val="69380352"/>
        <c:axId val="69387392"/>
        <c:axId val="0"/>
      </c:bar3DChart>
      <c:catAx>
        <c:axId val="6938035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69387392"/>
        <c:crosses val="autoZero"/>
        <c:auto val="1"/>
        <c:lblAlgn val="ctr"/>
        <c:lblOffset val="100"/>
        <c:noMultiLvlLbl val="0"/>
      </c:catAx>
      <c:valAx>
        <c:axId val="69387392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sz="1400" b="0"/>
                </a:pPr>
                <a:r>
                  <a:rPr lang="ru-RU" sz="1400" b="0"/>
                  <a:t>Доля работников социальной</a:t>
                </a:r>
                <a:r>
                  <a:rPr lang="ru-RU" sz="1400" b="0" baseline="0"/>
                  <a:t> сферы в общем числе занятых, %</a:t>
                </a:r>
                <a:endParaRPr lang="ru-RU" sz="1400" b="0"/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6938035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200"/>
      </a:pPr>
      <a:endParaRPr lang="ru-RU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invertIfNegative val="0"/>
          <c:dPt>
            <c:idx val="0"/>
            <c:invertIfNegative val="0"/>
            <c:bubble3D val="0"/>
            <c:spPr>
              <a:solidFill>
                <a:srgbClr val="FFC000"/>
              </a:solidFill>
            </c:spPr>
          </c:dPt>
          <c:dPt>
            <c:idx val="1"/>
            <c:invertIfNegative val="0"/>
            <c:bubble3D val="0"/>
            <c:spPr>
              <a:solidFill>
                <a:srgbClr val="FFC000"/>
              </a:solidFill>
            </c:spPr>
          </c:dPt>
          <c:dLbls>
            <c:txPr>
              <a:bodyPr anchor="t" anchorCtr="0"/>
              <a:lstStyle/>
              <a:p>
                <a:pPr>
                  <a:defRPr sz="14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Лист4!$A$1:$B$1</c:f>
              <c:strCache>
                <c:ptCount val="2"/>
                <c:pt idx="0">
                  <c:v>Москва</c:v>
                </c:pt>
                <c:pt idx="1">
                  <c:v>Лондон</c:v>
                </c:pt>
              </c:strCache>
            </c:strRef>
          </c:cat>
          <c:val>
            <c:numRef>
              <c:f>Лист4!$A$2:$B$2</c:f>
              <c:numCache>
                <c:formatCode>General</c:formatCode>
                <c:ptCount val="2"/>
                <c:pt idx="0">
                  <c:v>5863.6</c:v>
                </c:pt>
                <c:pt idx="1">
                  <c:v>44906.400000000001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69400064"/>
        <c:axId val="71734400"/>
        <c:axId val="0"/>
      </c:bar3DChart>
      <c:catAx>
        <c:axId val="6940006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71734400"/>
        <c:crosses val="autoZero"/>
        <c:auto val="1"/>
        <c:lblAlgn val="ctr"/>
        <c:lblOffset val="100"/>
        <c:noMultiLvlLbl val="0"/>
      </c:catAx>
      <c:valAx>
        <c:axId val="71734400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sz="1200" b="0"/>
                </a:pPr>
                <a:r>
                  <a:rPr lang="ru-RU" sz="1200" b="0"/>
                  <a:t>Расходы на социальную защиту населения, млн.руб.</a:t>
                </a:r>
              </a:p>
            </c:rich>
          </c:tx>
          <c:layout>
            <c:manualLayout>
              <c:xMode val="edge"/>
              <c:yMode val="edge"/>
              <c:x val="3.6947069116360455E-2"/>
              <c:y val="4.214129483814525E-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crossAx val="69400064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invertIfNegative val="0"/>
          <c:dLbls>
            <c:txPr>
              <a:bodyPr anchor="t" anchorCtr="0"/>
              <a:lstStyle/>
              <a:p>
                <a:pPr>
                  <a:defRPr sz="14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Лист4!$A$1:$B$1</c:f>
              <c:strCache>
                <c:ptCount val="2"/>
                <c:pt idx="0">
                  <c:v>Москва</c:v>
                </c:pt>
                <c:pt idx="1">
                  <c:v>Лондон</c:v>
                </c:pt>
              </c:strCache>
            </c:strRef>
          </c:cat>
          <c:val>
            <c:numRef>
              <c:f>Лист4!$A$3:$B$3</c:f>
              <c:numCache>
                <c:formatCode>0.0</c:formatCode>
                <c:ptCount val="2"/>
                <c:pt idx="0">
                  <c:v>2.1055428678128751</c:v>
                </c:pt>
                <c:pt idx="1">
                  <c:v>25.405726505880878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71778688"/>
        <c:axId val="71781376"/>
        <c:axId val="0"/>
      </c:bar3DChart>
      <c:catAx>
        <c:axId val="7177868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71781376"/>
        <c:crosses val="autoZero"/>
        <c:auto val="1"/>
        <c:lblAlgn val="ctr"/>
        <c:lblOffset val="100"/>
        <c:noMultiLvlLbl val="0"/>
      </c:catAx>
      <c:valAx>
        <c:axId val="71781376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sz="1200" b="0"/>
                </a:pPr>
                <a:r>
                  <a:rPr lang="ru-RU" sz="1200" b="0"/>
                  <a:t>Расходы на социальную защиту, приходящиеся на одного</a:t>
                </a:r>
                <a:r>
                  <a:rPr lang="ru-RU" sz="1200" b="0" baseline="0"/>
                  <a:t> нуждающегося</a:t>
                </a:r>
                <a:r>
                  <a:rPr lang="ru-RU" sz="1200" b="0"/>
                  <a:t>, млн.руб.</a:t>
                </a:r>
              </a:p>
            </c:rich>
          </c:tx>
          <c:layout/>
          <c:overlay val="0"/>
        </c:title>
        <c:numFmt formatCode="0.0" sourceLinked="1"/>
        <c:majorTickMark val="out"/>
        <c:minorTickMark val="none"/>
        <c:tickLblPos val="nextTo"/>
        <c:crossAx val="71778688"/>
        <c:crosses val="autoZero"/>
        <c:crossBetween val="between"/>
      </c:valAx>
    </c:plotArea>
    <c:plotVisOnly val="1"/>
    <c:dispBlanksAs val="gap"/>
    <c:showDLblsOverMax val="0"/>
  </c:chart>
  <c:externalData r:id="rId2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Лист9!$B$2</c:f>
              <c:strCache>
                <c:ptCount val="1"/>
                <c:pt idx="0">
                  <c:v>1990 г.</c:v>
                </c:pt>
              </c:strCache>
            </c:strRef>
          </c:tx>
          <c:invertIfNegative val="0"/>
          <c:cat>
            <c:strRef>
              <c:f>Лист9!$A$3:$A$9</c:f>
              <c:strCache>
                <c:ptCount val="7"/>
                <c:pt idx="0">
                  <c:v>Москва </c:v>
                </c:pt>
                <c:pt idx="1">
                  <c:v>С.-Петербург</c:v>
                </c:pt>
                <c:pt idx="2">
                  <c:v>Саратов </c:v>
                </c:pt>
                <c:pt idx="3">
                  <c:v>Токио</c:v>
                </c:pt>
                <c:pt idx="4">
                  <c:v>Париж</c:v>
                </c:pt>
                <c:pt idx="5">
                  <c:v>Лондон</c:v>
                </c:pt>
                <c:pt idx="6">
                  <c:v>Берлин</c:v>
                </c:pt>
              </c:strCache>
            </c:strRef>
          </c:cat>
          <c:val>
            <c:numRef>
              <c:f>Лист9!$B$3:$B$9</c:f>
              <c:numCache>
                <c:formatCode>General</c:formatCode>
                <c:ptCount val="7"/>
                <c:pt idx="0">
                  <c:v>0.92</c:v>
                </c:pt>
                <c:pt idx="1">
                  <c:v>0.79600000000000004</c:v>
                </c:pt>
                <c:pt idx="2">
                  <c:v>0.76200000000000112</c:v>
                </c:pt>
                <c:pt idx="3">
                  <c:v>0.996</c:v>
                </c:pt>
                <c:pt idx="4">
                  <c:v>0.97400000000000064</c:v>
                </c:pt>
                <c:pt idx="5">
                  <c:v>0.96900000000000064</c:v>
                </c:pt>
                <c:pt idx="6">
                  <c:v>0.96700000000000064</c:v>
                </c:pt>
              </c:numCache>
            </c:numRef>
          </c:val>
        </c:ser>
        <c:ser>
          <c:idx val="1"/>
          <c:order val="1"/>
          <c:tx>
            <c:strRef>
              <c:f>Лист9!$C$2</c:f>
              <c:strCache>
                <c:ptCount val="1"/>
                <c:pt idx="0">
                  <c:v>2007 г.</c:v>
                </c:pt>
              </c:strCache>
            </c:strRef>
          </c:tx>
          <c:invertIfNegative val="0"/>
          <c:cat>
            <c:strRef>
              <c:f>Лист9!$A$3:$A$9</c:f>
              <c:strCache>
                <c:ptCount val="7"/>
                <c:pt idx="0">
                  <c:v>Москва </c:v>
                </c:pt>
                <c:pt idx="1">
                  <c:v>С.-Петербург</c:v>
                </c:pt>
                <c:pt idx="2">
                  <c:v>Саратов </c:v>
                </c:pt>
                <c:pt idx="3">
                  <c:v>Токио</c:v>
                </c:pt>
                <c:pt idx="4">
                  <c:v>Париж</c:v>
                </c:pt>
                <c:pt idx="5">
                  <c:v>Лондон</c:v>
                </c:pt>
                <c:pt idx="6">
                  <c:v>Берлин</c:v>
                </c:pt>
              </c:strCache>
            </c:strRef>
          </c:cat>
          <c:val>
            <c:numRef>
              <c:f>Лист9!$C$3:$C$9</c:f>
              <c:numCache>
                <c:formatCode>General</c:formatCode>
                <c:ptCount val="7"/>
                <c:pt idx="0">
                  <c:v>0.92</c:v>
                </c:pt>
                <c:pt idx="1">
                  <c:v>0.86600000000000099</c:v>
                </c:pt>
                <c:pt idx="2">
                  <c:v>0.78800000000000003</c:v>
                </c:pt>
                <c:pt idx="3">
                  <c:v>0.95300000000000062</c:v>
                </c:pt>
                <c:pt idx="4">
                  <c:v>0.95200000000000062</c:v>
                </c:pt>
                <c:pt idx="5">
                  <c:v>0.94599999999999995</c:v>
                </c:pt>
                <c:pt idx="6">
                  <c:v>0.93500000000000005</c:v>
                </c:pt>
              </c:numCache>
            </c:numRef>
          </c:val>
        </c:ser>
        <c:ser>
          <c:idx val="2"/>
          <c:order val="2"/>
          <c:tx>
            <c:strRef>
              <c:f>Лист9!$D$2</c:f>
              <c:strCache>
                <c:ptCount val="1"/>
                <c:pt idx="0">
                  <c:v>2010 г.</c:v>
                </c:pt>
              </c:strCache>
            </c:strRef>
          </c:tx>
          <c:invertIfNegative val="0"/>
          <c:cat>
            <c:strRef>
              <c:f>Лист9!$A$3:$A$9</c:f>
              <c:strCache>
                <c:ptCount val="7"/>
                <c:pt idx="0">
                  <c:v>Москва </c:v>
                </c:pt>
                <c:pt idx="1">
                  <c:v>С.-Петербург</c:v>
                </c:pt>
                <c:pt idx="2">
                  <c:v>Саратов </c:v>
                </c:pt>
                <c:pt idx="3">
                  <c:v>Токио</c:v>
                </c:pt>
                <c:pt idx="4">
                  <c:v>Париж</c:v>
                </c:pt>
                <c:pt idx="5">
                  <c:v>Лондон</c:v>
                </c:pt>
                <c:pt idx="6">
                  <c:v>Берлин</c:v>
                </c:pt>
              </c:strCache>
            </c:strRef>
          </c:cat>
          <c:val>
            <c:numRef>
              <c:f>Лист9!$D$3:$D$9</c:f>
              <c:numCache>
                <c:formatCode>General</c:formatCode>
                <c:ptCount val="7"/>
                <c:pt idx="0">
                  <c:v>0.91800000000000004</c:v>
                </c:pt>
                <c:pt idx="1">
                  <c:v>0.87900000000000111</c:v>
                </c:pt>
                <c:pt idx="2">
                  <c:v>0.77200000000000113</c:v>
                </c:pt>
                <c:pt idx="3">
                  <c:v>0.88400000000000001</c:v>
                </c:pt>
                <c:pt idx="4">
                  <c:v>0.872000000000001</c:v>
                </c:pt>
                <c:pt idx="5">
                  <c:v>0.84900000000000064</c:v>
                </c:pt>
                <c:pt idx="6">
                  <c:v>0.88500000000000001</c:v>
                </c:pt>
              </c:numCache>
            </c:numRef>
          </c:val>
        </c:ser>
        <c:ser>
          <c:idx val="3"/>
          <c:order val="3"/>
          <c:tx>
            <c:strRef>
              <c:f>Лист9!$E$2</c:f>
              <c:strCache>
                <c:ptCount val="1"/>
                <c:pt idx="0">
                  <c:v>2014 г.</c:v>
                </c:pt>
              </c:strCache>
            </c:strRef>
          </c:tx>
          <c:invertIfNegative val="0"/>
          <c:cat>
            <c:strRef>
              <c:f>Лист9!$A$3:$A$9</c:f>
              <c:strCache>
                <c:ptCount val="7"/>
                <c:pt idx="0">
                  <c:v>Москва </c:v>
                </c:pt>
                <c:pt idx="1">
                  <c:v>С.-Петербург</c:v>
                </c:pt>
                <c:pt idx="2">
                  <c:v>Саратов </c:v>
                </c:pt>
                <c:pt idx="3">
                  <c:v>Токио</c:v>
                </c:pt>
                <c:pt idx="4">
                  <c:v>Париж</c:v>
                </c:pt>
                <c:pt idx="5">
                  <c:v>Лондон</c:v>
                </c:pt>
                <c:pt idx="6">
                  <c:v>Берлин</c:v>
                </c:pt>
              </c:strCache>
            </c:strRef>
          </c:cat>
          <c:val>
            <c:numRef>
              <c:f>Лист9!$E$3:$E$9</c:f>
              <c:numCache>
                <c:formatCode>General</c:formatCode>
                <c:ptCount val="7"/>
                <c:pt idx="0">
                  <c:v>0.92300000000000004</c:v>
                </c:pt>
                <c:pt idx="1">
                  <c:v>0.88500000000000001</c:v>
                </c:pt>
                <c:pt idx="2">
                  <c:v>0.76900000000000113</c:v>
                </c:pt>
                <c:pt idx="3">
                  <c:v>0.91200000000000003</c:v>
                </c:pt>
                <c:pt idx="4">
                  <c:v>0.89300000000000002</c:v>
                </c:pt>
                <c:pt idx="5">
                  <c:v>0.87500000000000111</c:v>
                </c:pt>
                <c:pt idx="6">
                  <c:v>0.92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71814528"/>
        <c:axId val="71816320"/>
        <c:axId val="0"/>
      </c:bar3DChart>
      <c:catAx>
        <c:axId val="7181452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71816320"/>
        <c:crosses val="autoZero"/>
        <c:auto val="1"/>
        <c:lblAlgn val="ctr"/>
        <c:lblOffset val="100"/>
        <c:noMultiLvlLbl val="0"/>
      </c:catAx>
      <c:valAx>
        <c:axId val="7181632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71814528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gap"/>
    <c:showDLblsOverMax val="0"/>
  </c:chart>
  <c:externalData r:id="rId2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Лист10!$B$1</c:f>
              <c:strCache>
                <c:ptCount val="1"/>
                <c:pt idx="0">
                  <c:v>1990 г.</c:v>
                </c:pt>
              </c:strCache>
            </c:strRef>
          </c:tx>
          <c:invertIfNegative val="0"/>
          <c:cat>
            <c:strRef>
              <c:f>Лист10!$A$2:$A$8</c:f>
              <c:strCache>
                <c:ptCount val="7"/>
                <c:pt idx="0">
                  <c:v>Москва </c:v>
                </c:pt>
                <c:pt idx="1">
                  <c:v>С.-Петербург</c:v>
                </c:pt>
                <c:pt idx="2">
                  <c:v>Саратов </c:v>
                </c:pt>
                <c:pt idx="3">
                  <c:v>Токио</c:v>
                </c:pt>
                <c:pt idx="4">
                  <c:v>Париж</c:v>
                </c:pt>
                <c:pt idx="5">
                  <c:v>Лондон</c:v>
                </c:pt>
                <c:pt idx="6">
                  <c:v>Берлин</c:v>
                </c:pt>
              </c:strCache>
            </c:strRef>
          </c:cat>
          <c:val>
            <c:numRef>
              <c:f>Лист10!$B$2:$B$8</c:f>
              <c:numCache>
                <c:formatCode>General</c:formatCode>
                <c:ptCount val="7"/>
                <c:pt idx="0">
                  <c:v>73.22</c:v>
                </c:pt>
                <c:pt idx="1">
                  <c:v>71.900000000000006</c:v>
                </c:pt>
                <c:pt idx="2">
                  <c:v>68.3</c:v>
                </c:pt>
                <c:pt idx="3">
                  <c:v>79.099999999999994</c:v>
                </c:pt>
                <c:pt idx="4">
                  <c:v>76.7</c:v>
                </c:pt>
                <c:pt idx="5">
                  <c:v>75.900000000000006</c:v>
                </c:pt>
                <c:pt idx="6">
                  <c:v>75.599999999999994</c:v>
                </c:pt>
              </c:numCache>
            </c:numRef>
          </c:val>
        </c:ser>
        <c:ser>
          <c:idx val="1"/>
          <c:order val="1"/>
          <c:tx>
            <c:strRef>
              <c:f>Лист10!$C$1</c:f>
              <c:strCache>
                <c:ptCount val="1"/>
                <c:pt idx="0">
                  <c:v>2005 г.</c:v>
                </c:pt>
              </c:strCache>
            </c:strRef>
          </c:tx>
          <c:invertIfNegative val="0"/>
          <c:cat>
            <c:strRef>
              <c:f>Лист10!$A$2:$A$8</c:f>
              <c:strCache>
                <c:ptCount val="7"/>
                <c:pt idx="0">
                  <c:v>Москва </c:v>
                </c:pt>
                <c:pt idx="1">
                  <c:v>С.-Петербург</c:v>
                </c:pt>
                <c:pt idx="2">
                  <c:v>Саратов </c:v>
                </c:pt>
                <c:pt idx="3">
                  <c:v>Токио</c:v>
                </c:pt>
                <c:pt idx="4">
                  <c:v>Париж</c:v>
                </c:pt>
                <c:pt idx="5">
                  <c:v>Лондон</c:v>
                </c:pt>
                <c:pt idx="6">
                  <c:v>Берлин</c:v>
                </c:pt>
              </c:strCache>
            </c:strRef>
          </c:cat>
          <c:val>
            <c:numRef>
              <c:f>Лист10!$C$2:$C$8</c:f>
              <c:numCache>
                <c:formatCode>General</c:formatCode>
                <c:ptCount val="7"/>
                <c:pt idx="0">
                  <c:v>71.59</c:v>
                </c:pt>
                <c:pt idx="1">
                  <c:v>68.03</c:v>
                </c:pt>
                <c:pt idx="2">
                  <c:v>65.86999999999999</c:v>
                </c:pt>
                <c:pt idx="3">
                  <c:v>82.1</c:v>
                </c:pt>
                <c:pt idx="4">
                  <c:v>79.2</c:v>
                </c:pt>
                <c:pt idx="5">
                  <c:v>79.099999999999994</c:v>
                </c:pt>
                <c:pt idx="6">
                  <c:v>79.400000000000006</c:v>
                </c:pt>
              </c:numCache>
            </c:numRef>
          </c:val>
        </c:ser>
        <c:ser>
          <c:idx val="2"/>
          <c:order val="2"/>
          <c:tx>
            <c:strRef>
              <c:f>Лист10!$D$1</c:f>
              <c:strCache>
                <c:ptCount val="1"/>
                <c:pt idx="0">
                  <c:v>2010 г.</c:v>
                </c:pt>
              </c:strCache>
            </c:strRef>
          </c:tx>
          <c:invertIfNegative val="0"/>
          <c:cat>
            <c:strRef>
              <c:f>Лист10!$A$2:$A$8</c:f>
              <c:strCache>
                <c:ptCount val="7"/>
                <c:pt idx="0">
                  <c:v>Москва </c:v>
                </c:pt>
                <c:pt idx="1">
                  <c:v>С.-Петербург</c:v>
                </c:pt>
                <c:pt idx="2">
                  <c:v>Саратов </c:v>
                </c:pt>
                <c:pt idx="3">
                  <c:v>Токио</c:v>
                </c:pt>
                <c:pt idx="4">
                  <c:v>Париж</c:v>
                </c:pt>
                <c:pt idx="5">
                  <c:v>Лондон</c:v>
                </c:pt>
                <c:pt idx="6">
                  <c:v>Берлин</c:v>
                </c:pt>
              </c:strCache>
            </c:strRef>
          </c:cat>
          <c:val>
            <c:numRef>
              <c:f>Лист10!$D$2:$D$8</c:f>
              <c:numCache>
                <c:formatCode>General</c:formatCode>
                <c:ptCount val="7"/>
                <c:pt idx="0">
                  <c:v>74.149999999999991</c:v>
                </c:pt>
                <c:pt idx="1">
                  <c:v>72.06</c:v>
                </c:pt>
                <c:pt idx="2">
                  <c:v>68.89</c:v>
                </c:pt>
                <c:pt idx="3">
                  <c:v>82.7</c:v>
                </c:pt>
                <c:pt idx="4">
                  <c:v>82.3</c:v>
                </c:pt>
                <c:pt idx="5">
                  <c:v>81.099999999999994</c:v>
                </c:pt>
                <c:pt idx="6">
                  <c:v>80.8</c:v>
                </c:pt>
              </c:numCache>
            </c:numRef>
          </c:val>
        </c:ser>
        <c:ser>
          <c:idx val="3"/>
          <c:order val="3"/>
          <c:tx>
            <c:strRef>
              <c:f>Лист10!$E$1</c:f>
              <c:strCache>
                <c:ptCount val="1"/>
                <c:pt idx="0">
                  <c:v>2014 г.</c:v>
                </c:pt>
              </c:strCache>
            </c:strRef>
          </c:tx>
          <c:invertIfNegative val="0"/>
          <c:cat>
            <c:strRef>
              <c:f>Лист10!$A$2:$A$8</c:f>
              <c:strCache>
                <c:ptCount val="7"/>
                <c:pt idx="0">
                  <c:v>Москва </c:v>
                </c:pt>
                <c:pt idx="1">
                  <c:v>С.-Петербург</c:v>
                </c:pt>
                <c:pt idx="2">
                  <c:v>Саратов </c:v>
                </c:pt>
                <c:pt idx="3">
                  <c:v>Токио</c:v>
                </c:pt>
                <c:pt idx="4">
                  <c:v>Париж</c:v>
                </c:pt>
                <c:pt idx="5">
                  <c:v>Лондон</c:v>
                </c:pt>
                <c:pt idx="6">
                  <c:v>Берлин</c:v>
                </c:pt>
              </c:strCache>
            </c:strRef>
          </c:cat>
          <c:val>
            <c:numRef>
              <c:f>Лист10!$E$2:$E$8</c:f>
              <c:numCache>
                <c:formatCode>General</c:formatCode>
                <c:ptCount val="7"/>
                <c:pt idx="0">
                  <c:v>76.36999999999999</c:v>
                </c:pt>
                <c:pt idx="1">
                  <c:v>74.22</c:v>
                </c:pt>
                <c:pt idx="2">
                  <c:v>70.669999999999987</c:v>
                </c:pt>
                <c:pt idx="3">
                  <c:v>79.400000000000006</c:v>
                </c:pt>
                <c:pt idx="4">
                  <c:v>78.7</c:v>
                </c:pt>
                <c:pt idx="5">
                  <c:v>79.099999999999994</c:v>
                </c:pt>
                <c:pt idx="6">
                  <c:v>78.599999999999994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71860992"/>
        <c:axId val="71862528"/>
        <c:axId val="0"/>
      </c:bar3DChart>
      <c:catAx>
        <c:axId val="7186099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71862528"/>
        <c:crosses val="autoZero"/>
        <c:auto val="1"/>
        <c:lblAlgn val="ctr"/>
        <c:lblOffset val="100"/>
        <c:noMultiLvlLbl val="0"/>
      </c:catAx>
      <c:valAx>
        <c:axId val="71862528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sz="1400" b="0"/>
                </a:pPr>
                <a:r>
                  <a:rPr lang="ru-RU" sz="1400" b="0"/>
                  <a:t>Продолжительность жизни,</a:t>
                </a:r>
                <a:r>
                  <a:rPr lang="ru-RU" sz="1400" b="0" baseline="0"/>
                  <a:t> лет</a:t>
                </a:r>
                <a:endParaRPr lang="ru-RU" sz="1400" b="0"/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71860992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gap"/>
    <c:showDLblsOverMax val="0"/>
  </c:chart>
  <c:externalData r:id="rId2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5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253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253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253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79A123D1-ED83-4B95-8B1D-6E4ADAB63B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41841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48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2048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48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977727D9-E3D8-4E2A-B07D-92ABC22E98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653838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b="1">
                <a:solidFill>
                  <a:srgbClr val="000000"/>
                </a:solidFill>
                <a:latin typeface="Tahoma" pitchFamily="34" charset="0"/>
              </a:defRPr>
            </a:lvl1pPr>
            <a:lvl2pPr marL="742950" indent="-285750" eaLnBrk="0" hangingPunct="0">
              <a:defRPr b="1">
                <a:solidFill>
                  <a:srgbClr val="000000"/>
                </a:solidFill>
                <a:latin typeface="Tahoma" pitchFamily="34" charset="0"/>
              </a:defRPr>
            </a:lvl2pPr>
            <a:lvl3pPr marL="1143000" indent="-228600" eaLnBrk="0" hangingPunct="0">
              <a:defRPr b="1">
                <a:solidFill>
                  <a:srgbClr val="000000"/>
                </a:solidFill>
                <a:latin typeface="Tahoma" pitchFamily="34" charset="0"/>
              </a:defRPr>
            </a:lvl3pPr>
            <a:lvl4pPr marL="1600200" indent="-228600" eaLnBrk="0" hangingPunct="0">
              <a:defRPr b="1">
                <a:solidFill>
                  <a:srgbClr val="000000"/>
                </a:solidFill>
                <a:latin typeface="Tahoma" pitchFamily="34" charset="0"/>
              </a:defRPr>
            </a:lvl4pPr>
            <a:lvl5pPr marL="2057400" indent="-228600" eaLnBrk="0" hangingPunct="0">
              <a:defRPr b="1">
                <a:solidFill>
                  <a:srgbClr val="000000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Tahoma" pitchFamily="34" charset="0"/>
              </a:defRPr>
            </a:lvl9pPr>
          </a:lstStyle>
          <a:p>
            <a:pPr eaLnBrk="1" hangingPunct="1"/>
            <a:fld id="{2027D16C-3A9C-4078-A023-47C25AEBBA3E}" type="slidenum">
              <a:rPr lang="ru-RU" b="0" smtClean="0">
                <a:solidFill>
                  <a:schemeClr val="tx1"/>
                </a:solidFill>
                <a:latin typeface="Arial" pitchFamily="34" charset="0"/>
              </a:rPr>
              <a:pPr eaLnBrk="1" hangingPunct="1"/>
              <a:t>1</a:t>
            </a:fld>
            <a:endParaRPr lang="ru-RU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14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08258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608259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D7FC57-62A4-4422-8F48-6829D3C368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9601604"/>
      </p:ext>
    </p:extLst>
  </p:cSld>
  <p:clrMapOvr>
    <a:masterClrMapping/>
  </p:clrMapOvr>
  <p:transition spd="slow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884885-36E4-443E-BB34-05867B99D7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2788131"/>
      </p:ext>
    </p:extLst>
  </p:cSld>
  <p:clrMapOvr>
    <a:masterClrMapping/>
  </p:clrMapOvr>
  <p:transition spd="slow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C4AA6B-BC5B-49E5-8C41-5401A0F2B0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7617563"/>
      </p:ext>
    </p:extLst>
  </p:cSld>
  <p:clrMapOvr>
    <a:masterClrMapping/>
  </p:clrMapOvr>
  <p:transition spd="slow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9322F5-5367-412A-9E31-C1F26AA37A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7796520"/>
      </p:ext>
    </p:extLst>
  </p:cSld>
  <p:clrMapOvr>
    <a:masterClrMapping/>
  </p:clrMapOvr>
  <p:transition spd="slow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667D03-B9CA-4F98-86FE-B45A414981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232045"/>
      </p:ext>
    </p:extLst>
  </p:cSld>
  <p:clrMapOvr>
    <a:masterClrMapping/>
  </p:clrMapOvr>
  <p:transition spd="slow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C02A20-4DF3-4C09-87BC-80F728B2BA0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2113988"/>
      </p:ext>
    </p:extLst>
  </p:cSld>
  <p:clrMapOvr>
    <a:masterClrMapping/>
  </p:clrMapOvr>
  <p:transition spd="slow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38B221-8086-4487-BC98-0E11BF5A45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6743517"/>
      </p:ext>
    </p:extLst>
  </p:cSld>
  <p:clrMapOvr>
    <a:masterClrMapping/>
  </p:clrMapOvr>
  <p:transition spd="slow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ED90AF-3FD7-4BD1-A5B7-4406FF972E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1522623"/>
      </p:ext>
    </p:extLst>
  </p:cSld>
  <p:clrMapOvr>
    <a:masterClrMapping/>
  </p:clrMapOvr>
  <p:transition spd="slow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E494D1-2A3F-450C-AF7B-08B3B180B9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2462349"/>
      </p:ext>
    </p:extLst>
  </p:cSld>
  <p:clrMapOvr>
    <a:masterClrMapping/>
  </p:clrMapOvr>
  <p:transition spd="slow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605B89-D38C-4189-AB4A-4E883DF793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6047187"/>
      </p:ext>
    </p:extLst>
  </p:cSld>
  <p:clrMapOvr>
    <a:masterClrMapping/>
  </p:clrMapOvr>
  <p:transition spd="slow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5B6294-BA3E-40F8-B415-213EB346A7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9743340"/>
      </p:ext>
    </p:extLst>
  </p:cSld>
  <p:clrMapOvr>
    <a:masterClrMapping/>
  </p:clrMapOvr>
  <p:transition spd="slow"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92100"/>
            <a:ext cx="8229600" cy="13843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905000"/>
            <a:ext cx="8229600" cy="4114800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497B09-209F-4EF5-88DB-321741C570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3666844"/>
      </p:ext>
    </p:extLst>
  </p:cSld>
  <p:clrMapOvr>
    <a:masterClrMapping/>
  </p:clrMapOvr>
  <p:transition spd="slow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0">
              <a:schemeClr val="accent2">
                <a:lumMod val="20000"/>
                <a:lumOff val="80000"/>
              </a:schemeClr>
            </a:gs>
            <a:gs pos="100000">
              <a:schemeClr val="tx2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2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60723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072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400" b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072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072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F7D25C0C-22A1-4167-BEF7-F9E662E0262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035" r:id="rId1"/>
    <p:sldLayoutId id="2147484024" r:id="rId2"/>
    <p:sldLayoutId id="2147484025" r:id="rId3"/>
    <p:sldLayoutId id="2147484026" r:id="rId4"/>
    <p:sldLayoutId id="2147484027" r:id="rId5"/>
    <p:sldLayoutId id="2147484028" r:id="rId6"/>
    <p:sldLayoutId id="2147484029" r:id="rId7"/>
    <p:sldLayoutId id="2147484030" r:id="rId8"/>
    <p:sldLayoutId id="2147484031" r:id="rId9"/>
    <p:sldLayoutId id="2147484032" r:id="rId10"/>
    <p:sldLayoutId id="2147484033" r:id="rId11"/>
    <p:sldLayoutId id="2147484034" r:id="rId12"/>
  </p:sldLayoutIdLst>
  <p:transition spd="slow">
    <p:wheel spokes="8"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Tahoma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ahoma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3829050" y="2459038"/>
            <a:ext cx="1484313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rgbClr val="000000"/>
                </a:solidFill>
                <a:latin typeface="Tahoma" pitchFamily="34" charset="0"/>
              </a:defRPr>
            </a:lvl1pPr>
            <a:lvl2pPr marL="742950" indent="-285750" eaLnBrk="0" hangingPunct="0">
              <a:defRPr b="1">
                <a:solidFill>
                  <a:srgbClr val="000000"/>
                </a:solidFill>
                <a:latin typeface="Tahoma" pitchFamily="34" charset="0"/>
              </a:defRPr>
            </a:lvl2pPr>
            <a:lvl3pPr marL="1143000" indent="-228600" eaLnBrk="0" hangingPunct="0">
              <a:defRPr b="1">
                <a:solidFill>
                  <a:srgbClr val="000000"/>
                </a:solidFill>
                <a:latin typeface="Tahoma" pitchFamily="34" charset="0"/>
              </a:defRPr>
            </a:lvl3pPr>
            <a:lvl4pPr marL="1600200" indent="-228600" eaLnBrk="0" hangingPunct="0">
              <a:defRPr b="1">
                <a:solidFill>
                  <a:srgbClr val="000000"/>
                </a:solidFill>
                <a:latin typeface="Tahoma" pitchFamily="34" charset="0"/>
              </a:defRPr>
            </a:lvl4pPr>
            <a:lvl5pPr marL="2057400" indent="-228600" eaLnBrk="0" hangingPunct="0">
              <a:defRPr b="1">
                <a:solidFill>
                  <a:srgbClr val="000000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Tahoma" pitchFamily="34" charset="0"/>
              </a:defRPr>
            </a:lvl9pPr>
          </a:lstStyle>
          <a:p>
            <a:r>
              <a:rPr lang="ru-RU" sz="1400">
                <a:solidFill>
                  <a:schemeClr val="bg1"/>
                </a:solidFill>
                <a:latin typeface="Times New Roman" pitchFamily="18" charset="0"/>
              </a:rPr>
              <a:t>на тему:</a:t>
            </a:r>
            <a:r>
              <a:rPr lang="ru-RU" sz="1600">
                <a:solidFill>
                  <a:schemeClr val="bg1"/>
                </a:solidFill>
                <a:latin typeface="Times New Roman" pitchFamily="18" charset="0"/>
              </a:rPr>
              <a:t> </a:t>
            </a:r>
            <a:endParaRPr lang="en-US" sz="160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458788" y="1727200"/>
            <a:ext cx="8208962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rgbClr val="000000"/>
                </a:solidFill>
                <a:latin typeface="Tahoma" pitchFamily="34" charset="0"/>
              </a:defRPr>
            </a:lvl1pPr>
            <a:lvl2pPr marL="742950" indent="-285750" eaLnBrk="0" hangingPunct="0">
              <a:defRPr b="1">
                <a:solidFill>
                  <a:srgbClr val="000000"/>
                </a:solidFill>
                <a:latin typeface="Tahoma" pitchFamily="34" charset="0"/>
              </a:defRPr>
            </a:lvl2pPr>
            <a:lvl3pPr marL="1143000" indent="-228600" eaLnBrk="0" hangingPunct="0">
              <a:defRPr b="1">
                <a:solidFill>
                  <a:srgbClr val="000000"/>
                </a:solidFill>
                <a:latin typeface="Tahoma" pitchFamily="34" charset="0"/>
              </a:defRPr>
            </a:lvl3pPr>
            <a:lvl4pPr marL="1600200" indent="-228600" eaLnBrk="0" hangingPunct="0">
              <a:defRPr b="1">
                <a:solidFill>
                  <a:srgbClr val="000000"/>
                </a:solidFill>
                <a:latin typeface="Tahoma" pitchFamily="34" charset="0"/>
              </a:defRPr>
            </a:lvl4pPr>
            <a:lvl5pPr marL="2057400" indent="-228600" eaLnBrk="0" hangingPunct="0">
              <a:defRPr b="1">
                <a:solidFill>
                  <a:srgbClr val="000000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Tahoma" pitchFamily="34" charset="0"/>
              </a:defRPr>
            </a:lvl9pPr>
          </a:lstStyle>
          <a:p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</a:rPr>
              <a:t>ДИПЛОМНАЯ РАБОТА</a:t>
            </a:r>
            <a:endParaRPr lang="ru-RU" sz="1600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3076" name="Text Box 5"/>
          <p:cNvSpPr txBox="1">
            <a:spLocks noChangeArrowheads="1"/>
          </p:cNvSpPr>
          <p:nvPr/>
        </p:nvSpPr>
        <p:spPr bwMode="auto">
          <a:xfrm>
            <a:off x="1538288" y="3298825"/>
            <a:ext cx="60674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rgbClr val="000000"/>
                </a:solidFill>
                <a:latin typeface="Tahoma" pitchFamily="34" charset="0"/>
              </a:defRPr>
            </a:lvl1pPr>
            <a:lvl2pPr marL="742950" indent="-285750" eaLnBrk="0" hangingPunct="0">
              <a:defRPr b="1">
                <a:solidFill>
                  <a:srgbClr val="000000"/>
                </a:solidFill>
                <a:latin typeface="Tahoma" pitchFamily="34" charset="0"/>
              </a:defRPr>
            </a:lvl2pPr>
            <a:lvl3pPr marL="1143000" indent="-228600" eaLnBrk="0" hangingPunct="0">
              <a:defRPr b="1">
                <a:solidFill>
                  <a:srgbClr val="000000"/>
                </a:solidFill>
                <a:latin typeface="Tahoma" pitchFamily="34" charset="0"/>
              </a:defRPr>
            </a:lvl3pPr>
            <a:lvl4pPr marL="1600200" indent="-228600" eaLnBrk="0" hangingPunct="0">
              <a:defRPr b="1">
                <a:solidFill>
                  <a:srgbClr val="000000"/>
                </a:solidFill>
                <a:latin typeface="Tahoma" pitchFamily="34" charset="0"/>
              </a:defRPr>
            </a:lvl4pPr>
            <a:lvl5pPr marL="2057400" indent="-228600" eaLnBrk="0" hangingPunct="0">
              <a:defRPr b="1">
                <a:solidFill>
                  <a:srgbClr val="000000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Tahoma" pitchFamily="34" charset="0"/>
              </a:defRPr>
            </a:lvl9pPr>
          </a:lstStyle>
          <a:p>
            <a:r>
              <a:rPr lang="ru-RU" dirty="0" smtClean="0">
                <a:solidFill>
                  <a:schemeClr val="bg1"/>
                </a:solidFill>
                <a:latin typeface="Times New Roman" pitchFamily="18" charset="0"/>
              </a:rPr>
              <a:t>«РАЗВИТИЕ СОЦИАЛЬНОЙ ЗАЩИТЫ НАСЕЛЕНИЯ В г. МОСКВЕ»</a:t>
            </a:r>
            <a:endParaRPr lang="en-US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3077" name="Text Box 6"/>
          <p:cNvSpPr txBox="1">
            <a:spLocks noChangeArrowheads="1"/>
          </p:cNvSpPr>
          <p:nvPr/>
        </p:nvSpPr>
        <p:spPr bwMode="auto">
          <a:xfrm>
            <a:off x="461963" y="5030788"/>
            <a:ext cx="82089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rgbClr val="000000"/>
                </a:solidFill>
                <a:latin typeface="Tahoma" pitchFamily="34" charset="0"/>
              </a:defRPr>
            </a:lvl1pPr>
            <a:lvl2pPr marL="742950" indent="-285750" eaLnBrk="0" hangingPunct="0">
              <a:defRPr b="1">
                <a:solidFill>
                  <a:srgbClr val="000000"/>
                </a:solidFill>
                <a:latin typeface="Tahoma" pitchFamily="34" charset="0"/>
              </a:defRPr>
            </a:lvl2pPr>
            <a:lvl3pPr marL="1143000" indent="-228600" eaLnBrk="0" hangingPunct="0">
              <a:defRPr b="1">
                <a:solidFill>
                  <a:srgbClr val="000000"/>
                </a:solidFill>
                <a:latin typeface="Tahoma" pitchFamily="34" charset="0"/>
              </a:defRPr>
            </a:lvl3pPr>
            <a:lvl4pPr marL="1600200" indent="-228600" eaLnBrk="0" hangingPunct="0">
              <a:defRPr b="1">
                <a:solidFill>
                  <a:srgbClr val="000000"/>
                </a:solidFill>
                <a:latin typeface="Tahoma" pitchFamily="34" charset="0"/>
              </a:defRPr>
            </a:lvl4pPr>
            <a:lvl5pPr marL="2057400" indent="-228600" eaLnBrk="0" hangingPunct="0">
              <a:defRPr b="1">
                <a:solidFill>
                  <a:srgbClr val="000000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Tahoma" pitchFamily="34" charset="0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  <a:latin typeface="Times New Roman" pitchFamily="18" charset="0"/>
              </a:rPr>
              <a:t>Выполнил студент </a:t>
            </a:r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</a:rPr>
              <a:t>Васнецов Л. А.</a:t>
            </a:r>
            <a:endParaRPr lang="ru-RU" sz="1400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457200" y="5507038"/>
            <a:ext cx="82089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rgbClr val="000000"/>
                </a:solidFill>
                <a:latin typeface="Tahoma" pitchFamily="34" charset="0"/>
              </a:defRPr>
            </a:lvl1pPr>
            <a:lvl2pPr marL="742950" indent="-285750" eaLnBrk="0" hangingPunct="0">
              <a:defRPr b="1">
                <a:solidFill>
                  <a:srgbClr val="000000"/>
                </a:solidFill>
                <a:latin typeface="Tahoma" pitchFamily="34" charset="0"/>
              </a:defRPr>
            </a:lvl2pPr>
            <a:lvl3pPr marL="1143000" indent="-228600" eaLnBrk="0" hangingPunct="0">
              <a:defRPr b="1">
                <a:solidFill>
                  <a:srgbClr val="000000"/>
                </a:solidFill>
                <a:latin typeface="Tahoma" pitchFamily="34" charset="0"/>
              </a:defRPr>
            </a:lvl3pPr>
            <a:lvl4pPr marL="1600200" indent="-228600" eaLnBrk="0" hangingPunct="0">
              <a:defRPr b="1">
                <a:solidFill>
                  <a:srgbClr val="000000"/>
                </a:solidFill>
                <a:latin typeface="Tahoma" pitchFamily="34" charset="0"/>
              </a:defRPr>
            </a:lvl4pPr>
            <a:lvl5pPr marL="2057400" indent="-228600" eaLnBrk="0" hangingPunct="0">
              <a:defRPr b="1">
                <a:solidFill>
                  <a:srgbClr val="000000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Tahoma" pitchFamily="34" charset="0"/>
              </a:defRPr>
            </a:lvl9pPr>
          </a:lstStyle>
          <a:p>
            <a:r>
              <a:rPr lang="ru-RU" sz="1400" dirty="0">
                <a:solidFill>
                  <a:schemeClr val="bg1"/>
                </a:solidFill>
                <a:latin typeface="Times New Roman" pitchFamily="18" charset="0"/>
              </a:rPr>
              <a:t>Научный руководитель  к.э.н. </a:t>
            </a:r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</a:rPr>
              <a:t>Чижов С. К.</a:t>
            </a:r>
            <a:endParaRPr lang="ru-RU" sz="1400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3079" name="Rectangle 6"/>
          <p:cNvSpPr>
            <a:spLocks noChangeArrowheads="1"/>
          </p:cNvSpPr>
          <p:nvPr/>
        </p:nvSpPr>
        <p:spPr bwMode="auto">
          <a:xfrm>
            <a:off x="1939925" y="230188"/>
            <a:ext cx="5248275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ru-RU" sz="1400" dirty="0">
                <a:solidFill>
                  <a:schemeClr val="bg1"/>
                </a:solidFill>
                <a:latin typeface="Times New Roman" pitchFamily="18" charset="0"/>
              </a:rPr>
              <a:t>НОУ </a:t>
            </a:r>
            <a:r>
              <a:rPr lang="ru-RU" sz="1400" dirty="0" err="1">
                <a:solidFill>
                  <a:schemeClr val="bg1"/>
                </a:solidFill>
                <a:latin typeface="Times New Roman" pitchFamily="18" charset="0"/>
              </a:rPr>
              <a:t>ВПО</a:t>
            </a:r>
            <a:r>
              <a:rPr lang="ru-RU" sz="1400" dirty="0">
                <a:solidFill>
                  <a:schemeClr val="bg1"/>
                </a:solidFill>
                <a:latin typeface="Times New Roman" pitchFamily="18" charset="0"/>
              </a:rPr>
              <a:t> «Московская гуманитарно-техническая академия»</a:t>
            </a:r>
          </a:p>
          <a:p>
            <a:pPr eaLnBrk="0" hangingPunct="0"/>
            <a:endParaRPr lang="ru-RU" sz="1400" dirty="0">
              <a:solidFill>
                <a:schemeClr val="bg1"/>
              </a:solidFill>
              <a:latin typeface="Times New Roman" pitchFamily="18" charset="0"/>
            </a:endParaRPr>
          </a:p>
          <a:p>
            <a:pPr eaLnBrk="0" hangingPunct="0"/>
            <a:r>
              <a:rPr lang="ru-RU" sz="1400" dirty="0">
                <a:solidFill>
                  <a:schemeClr val="bg1"/>
                </a:solidFill>
                <a:latin typeface="Times New Roman" pitchFamily="18" charset="0"/>
              </a:rPr>
              <a:t>Кафедра экономики </a:t>
            </a:r>
          </a:p>
        </p:txBody>
      </p:sp>
      <p:sp>
        <p:nvSpPr>
          <p:cNvPr id="3080" name="Text Box 2"/>
          <p:cNvSpPr txBox="1">
            <a:spLocks noChangeArrowheads="1"/>
          </p:cNvSpPr>
          <p:nvPr/>
        </p:nvSpPr>
        <p:spPr bwMode="auto">
          <a:xfrm>
            <a:off x="3824288" y="6029325"/>
            <a:ext cx="14843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rgbClr val="000000"/>
                </a:solidFill>
                <a:latin typeface="Tahoma" pitchFamily="34" charset="0"/>
              </a:defRPr>
            </a:lvl1pPr>
            <a:lvl2pPr marL="742950" indent="-285750" eaLnBrk="0" hangingPunct="0">
              <a:defRPr b="1">
                <a:solidFill>
                  <a:srgbClr val="000000"/>
                </a:solidFill>
                <a:latin typeface="Tahoma" pitchFamily="34" charset="0"/>
              </a:defRPr>
            </a:lvl2pPr>
            <a:lvl3pPr marL="1143000" indent="-228600" eaLnBrk="0" hangingPunct="0">
              <a:defRPr b="1">
                <a:solidFill>
                  <a:srgbClr val="000000"/>
                </a:solidFill>
                <a:latin typeface="Tahoma" pitchFamily="34" charset="0"/>
              </a:defRPr>
            </a:lvl3pPr>
            <a:lvl4pPr marL="1600200" indent="-228600" eaLnBrk="0" hangingPunct="0">
              <a:defRPr b="1">
                <a:solidFill>
                  <a:srgbClr val="000000"/>
                </a:solidFill>
                <a:latin typeface="Tahoma" pitchFamily="34" charset="0"/>
              </a:defRPr>
            </a:lvl4pPr>
            <a:lvl5pPr marL="2057400" indent="-228600" eaLnBrk="0" hangingPunct="0">
              <a:defRPr b="1">
                <a:solidFill>
                  <a:srgbClr val="000000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Tahoma" pitchFamily="34" charset="0"/>
              </a:defRPr>
            </a:lvl9pPr>
          </a:lstStyle>
          <a:p>
            <a:r>
              <a:rPr lang="ru-RU" sz="1400">
                <a:solidFill>
                  <a:schemeClr val="bg1"/>
                </a:solidFill>
                <a:latin typeface="Times New Roman" pitchFamily="18" charset="0"/>
              </a:rPr>
              <a:t>2015 г.</a:t>
            </a:r>
            <a:endParaRPr lang="en-US" sz="160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Рисунок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84" t="15349" r="23337" b="35725"/>
          <a:stretch>
            <a:fillRect/>
          </a:stretch>
        </p:blipFill>
        <p:spPr bwMode="auto">
          <a:xfrm>
            <a:off x="4597400" y="3794125"/>
            <a:ext cx="4275138" cy="261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Прямоугольник 5"/>
          <p:cNvSpPr>
            <a:spLocks noChangeArrowheads="1"/>
          </p:cNvSpPr>
          <p:nvPr/>
        </p:nvSpPr>
        <p:spPr bwMode="auto">
          <a:xfrm>
            <a:off x="2298700" y="273050"/>
            <a:ext cx="45720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1600">
                <a:solidFill>
                  <a:schemeClr val="bg1"/>
                </a:solidFill>
                <a:latin typeface="Times New Roman" pitchFamily="18" charset="0"/>
              </a:rPr>
              <a:t>Организационно-правовые формы социальной защиты населения в России и за рубежом</a:t>
            </a:r>
          </a:p>
        </p:txBody>
      </p:sp>
      <p:sp>
        <p:nvSpPr>
          <p:cNvPr id="4100" name="Прямоугольник 6"/>
          <p:cNvSpPr>
            <a:spLocks noChangeArrowheads="1"/>
          </p:cNvSpPr>
          <p:nvPr/>
        </p:nvSpPr>
        <p:spPr bwMode="auto">
          <a:xfrm>
            <a:off x="4448175" y="3243263"/>
            <a:ext cx="4572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1400">
                <a:solidFill>
                  <a:schemeClr val="bg1"/>
                </a:solidFill>
                <a:latin typeface="Times New Roman" pitchFamily="18" charset="0"/>
              </a:rPr>
              <a:t>Организационно-правовые формы социальной защиты населения в России</a:t>
            </a:r>
          </a:p>
        </p:txBody>
      </p:sp>
      <p:sp>
        <p:nvSpPr>
          <p:cNvPr id="4101" name="Прямоугольник 7"/>
          <p:cNvSpPr>
            <a:spLocks noChangeArrowheads="1"/>
          </p:cNvSpPr>
          <p:nvPr/>
        </p:nvSpPr>
        <p:spPr bwMode="auto">
          <a:xfrm>
            <a:off x="119063" y="1073150"/>
            <a:ext cx="457200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1400">
                <a:solidFill>
                  <a:schemeClr val="bg1"/>
                </a:solidFill>
                <a:latin typeface="Times New Roman" pitchFamily="18" charset="0"/>
              </a:rPr>
              <a:t>Организационно-правовые формы социальной защиты в развитых странах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588375" y="6364288"/>
            <a:ext cx="395288" cy="320675"/>
          </a:xfrm>
        </p:spPr>
        <p:txBody>
          <a:bodyPr/>
          <a:lstStyle/>
          <a:p>
            <a:pPr>
              <a:defRPr/>
            </a:pPr>
            <a:fld id="{089FC684-D122-4084-A616-4231778036B7}" type="slidenum">
              <a:rPr lang="ru-RU" smtClean="0">
                <a:solidFill>
                  <a:schemeClr val="bg1"/>
                </a:solidFill>
              </a:rPr>
              <a:pPr>
                <a:defRPr/>
              </a:pPr>
              <a:t>2</a:t>
            </a:fld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410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1598613"/>
            <a:ext cx="4217987" cy="246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588375" y="6364288"/>
            <a:ext cx="395288" cy="320675"/>
          </a:xfrm>
        </p:spPr>
        <p:txBody>
          <a:bodyPr/>
          <a:lstStyle/>
          <a:p>
            <a:pPr>
              <a:defRPr/>
            </a:pPr>
            <a:fld id="{1B79DE35-7845-4ACE-9C47-DD31574C13C9}" type="slidenum">
              <a:rPr lang="ru-RU" smtClean="0">
                <a:solidFill>
                  <a:schemeClr val="bg1"/>
                </a:solidFill>
              </a:rPr>
              <a:pPr>
                <a:defRPr/>
              </a:pPr>
              <a:t>3</a:t>
            </a:fld>
            <a:endParaRPr lang="ru-RU" dirty="0">
              <a:solidFill>
                <a:schemeClr val="bg1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595438" y="1366838"/>
          <a:ext cx="6076950" cy="960120"/>
        </p:xfrm>
        <a:graphic>
          <a:graphicData uri="http://schemas.openxmlformats.org/drawingml/2006/table">
            <a:tbl>
              <a:tblPr/>
              <a:tblGrid>
                <a:gridCol w="1519237"/>
                <a:gridCol w="1519238"/>
                <a:gridCol w="1519237"/>
                <a:gridCol w="1519238"/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Субъект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2011 г.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2012 г.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2013 г.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Россия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4499,9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4573,0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4523,4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г.Москва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319,9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325,1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333,6</a:t>
                      </a:r>
                      <a:endParaRPr kumimoji="0" lang="ru-RU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Диаграмма 6"/>
          <p:cNvGraphicFramePr/>
          <p:nvPr/>
        </p:nvGraphicFramePr>
        <p:xfrm>
          <a:off x="1" y="2834114"/>
          <a:ext cx="4763072" cy="24916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Диаграмма 9"/>
          <p:cNvGraphicFramePr/>
          <p:nvPr/>
        </p:nvGraphicFramePr>
        <p:xfrm>
          <a:off x="4485503" y="2866771"/>
          <a:ext cx="4448432" cy="35093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171" name="Прямоугольник 10"/>
          <p:cNvSpPr>
            <a:spLocks noChangeArrowheads="1"/>
          </p:cNvSpPr>
          <p:nvPr/>
        </p:nvSpPr>
        <p:spPr bwMode="auto">
          <a:xfrm>
            <a:off x="1792288" y="422275"/>
            <a:ext cx="553243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1600">
                <a:solidFill>
                  <a:schemeClr val="bg1"/>
                </a:solidFill>
                <a:latin typeface="Times New Roman" pitchFamily="18" charset="0"/>
              </a:rPr>
              <a:t>Численность работников системы социальной защиты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588375" y="6364288"/>
            <a:ext cx="395288" cy="320675"/>
          </a:xfrm>
        </p:spPr>
        <p:txBody>
          <a:bodyPr/>
          <a:lstStyle/>
          <a:p>
            <a:pPr>
              <a:defRPr/>
            </a:pPr>
            <a:fld id="{C97AC887-EB8C-4E67-B8E3-31E864B1AED0}" type="slidenum">
              <a:rPr lang="ru-RU" smtClean="0">
                <a:solidFill>
                  <a:schemeClr val="bg1"/>
                </a:solidFill>
              </a:rPr>
              <a:pPr>
                <a:defRPr/>
              </a:pPr>
              <a:t>4</a:t>
            </a:fld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7171" name="Прямоугольник 12"/>
          <p:cNvSpPr>
            <a:spLocks noChangeArrowheads="1"/>
          </p:cNvSpPr>
          <p:nvPr/>
        </p:nvSpPr>
        <p:spPr bwMode="auto">
          <a:xfrm>
            <a:off x="1062038" y="434975"/>
            <a:ext cx="69945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1600">
                <a:solidFill>
                  <a:schemeClr val="bg1"/>
                </a:solidFill>
                <a:latin typeface="Times New Roman" pitchFamily="18" charset="0"/>
              </a:rPr>
              <a:t>Число жителей, приходящееся на каждого работника системы социальной защиты населения</a:t>
            </a:r>
          </a:p>
        </p:txBody>
      </p:sp>
      <p:graphicFrame>
        <p:nvGraphicFramePr>
          <p:cNvPr id="19" name="Диаграмма 18"/>
          <p:cNvGraphicFramePr/>
          <p:nvPr/>
        </p:nvGraphicFramePr>
        <p:xfrm>
          <a:off x="1000898" y="1495168"/>
          <a:ext cx="7191632" cy="42507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588375" y="6364288"/>
            <a:ext cx="395288" cy="320675"/>
          </a:xfrm>
        </p:spPr>
        <p:txBody>
          <a:bodyPr/>
          <a:lstStyle/>
          <a:p>
            <a:pPr>
              <a:defRPr/>
            </a:pPr>
            <a:fld id="{AFE67BF2-D26F-41A1-8489-5B268E35AD3F}" type="slidenum">
              <a:rPr lang="ru-RU" smtClean="0">
                <a:solidFill>
                  <a:schemeClr val="bg1"/>
                </a:solidFill>
              </a:rPr>
              <a:pPr>
                <a:defRPr/>
              </a:pPr>
              <a:t>5</a:t>
            </a:fld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8195" name="Прямоугольник 12"/>
          <p:cNvSpPr>
            <a:spLocks noChangeArrowheads="1"/>
          </p:cNvSpPr>
          <p:nvPr/>
        </p:nvSpPr>
        <p:spPr bwMode="auto">
          <a:xfrm>
            <a:off x="1062038" y="360363"/>
            <a:ext cx="69945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1600">
                <a:solidFill>
                  <a:schemeClr val="bg1"/>
                </a:solidFill>
                <a:latin typeface="Times New Roman" pitchFamily="18" charset="0"/>
              </a:rPr>
              <a:t>Доля работников, занятых в сфере социальной защиты населения в общей численности занятых</a:t>
            </a:r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864973" y="1334530"/>
          <a:ext cx="7364627" cy="43001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588375" y="6364288"/>
            <a:ext cx="395288" cy="320675"/>
          </a:xfrm>
        </p:spPr>
        <p:txBody>
          <a:bodyPr/>
          <a:lstStyle/>
          <a:p>
            <a:pPr>
              <a:defRPr/>
            </a:pPr>
            <a:fld id="{84983921-7F02-4463-BBD3-5F62A9C3F408}" type="slidenum">
              <a:rPr lang="ru-RU" smtClean="0">
                <a:solidFill>
                  <a:schemeClr val="bg1"/>
                </a:solidFill>
              </a:rPr>
              <a:pPr>
                <a:defRPr/>
              </a:pPr>
              <a:t>6</a:t>
            </a:fld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9219" name="Прямоугольник 12"/>
          <p:cNvSpPr>
            <a:spLocks noChangeArrowheads="1"/>
          </p:cNvSpPr>
          <p:nvPr/>
        </p:nvSpPr>
        <p:spPr bwMode="auto">
          <a:xfrm>
            <a:off x="1446213" y="298450"/>
            <a:ext cx="62277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1600">
                <a:solidFill>
                  <a:schemeClr val="bg1"/>
                </a:solidFill>
                <a:latin typeface="Times New Roman" pitchFamily="18" charset="0"/>
              </a:rPr>
              <a:t>Показатели эффективности вложений в систему социальной защиты населения </a:t>
            </a:r>
          </a:p>
        </p:txBody>
      </p:sp>
      <p:graphicFrame>
        <p:nvGraphicFramePr>
          <p:cNvPr id="5" name="Диаграмма 4"/>
          <p:cNvGraphicFramePr/>
          <p:nvPr/>
        </p:nvGraphicFramePr>
        <p:xfrm>
          <a:off x="130681" y="1473513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221" name="Прямоугольник 6"/>
          <p:cNvSpPr>
            <a:spLocks noChangeArrowheads="1"/>
          </p:cNvSpPr>
          <p:nvPr/>
        </p:nvSpPr>
        <p:spPr bwMode="auto">
          <a:xfrm>
            <a:off x="111125" y="1125538"/>
            <a:ext cx="45720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1400">
                <a:solidFill>
                  <a:schemeClr val="bg1"/>
                </a:solidFill>
                <a:latin typeface="Times New Roman" pitchFamily="18" charset="0"/>
              </a:rPr>
              <a:t>Расходы на социальную защиту населения</a:t>
            </a:r>
          </a:p>
        </p:txBody>
      </p:sp>
      <p:graphicFrame>
        <p:nvGraphicFramePr>
          <p:cNvPr id="8" name="Диаграмма 7"/>
          <p:cNvGraphicFramePr/>
          <p:nvPr/>
        </p:nvGraphicFramePr>
        <p:xfrm>
          <a:off x="4411361" y="3935629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223" name="Прямоугольник 9"/>
          <p:cNvSpPr>
            <a:spLocks noChangeArrowheads="1"/>
          </p:cNvSpPr>
          <p:nvPr/>
        </p:nvSpPr>
        <p:spPr bwMode="auto">
          <a:xfrm>
            <a:off x="4781550" y="3449638"/>
            <a:ext cx="38798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1400">
                <a:solidFill>
                  <a:schemeClr val="bg1"/>
                </a:solidFill>
                <a:latin typeface="Times New Roman" pitchFamily="18" charset="0"/>
              </a:rPr>
              <a:t>Расходы на социальную защиту населения на одного нуждающегося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588375" y="6364288"/>
            <a:ext cx="395288" cy="320675"/>
          </a:xfrm>
        </p:spPr>
        <p:txBody>
          <a:bodyPr/>
          <a:lstStyle/>
          <a:p>
            <a:pPr>
              <a:defRPr/>
            </a:pPr>
            <a:fld id="{35BA8688-1C74-42B0-BB2F-0CBE20F61C7A}" type="slidenum">
              <a:rPr lang="ru-RU" smtClean="0">
                <a:solidFill>
                  <a:schemeClr val="bg1"/>
                </a:solidFill>
              </a:rPr>
              <a:pPr>
                <a:defRPr/>
              </a:pPr>
              <a:t>7</a:t>
            </a:fld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0243" name="Прямоугольник 12"/>
          <p:cNvSpPr>
            <a:spLocks noChangeArrowheads="1"/>
          </p:cNvSpPr>
          <p:nvPr/>
        </p:nvSpPr>
        <p:spPr bwMode="auto">
          <a:xfrm>
            <a:off x="1071563" y="458788"/>
            <a:ext cx="69945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1600">
                <a:solidFill>
                  <a:schemeClr val="bg1"/>
                </a:solidFill>
                <a:latin typeface="Times New Roman" pitchFamily="18" charset="0"/>
              </a:rPr>
              <a:t>Динамика ИРЧП некоторых городов России и мира</a:t>
            </a:r>
          </a:p>
        </p:txBody>
      </p:sp>
      <p:graphicFrame>
        <p:nvGraphicFramePr>
          <p:cNvPr id="10" name="Диаграмма 9"/>
          <p:cNvGraphicFramePr/>
          <p:nvPr/>
        </p:nvGraphicFramePr>
        <p:xfrm>
          <a:off x="1090097" y="1194757"/>
          <a:ext cx="7003577" cy="45387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588375" y="6364288"/>
            <a:ext cx="395288" cy="320675"/>
          </a:xfrm>
        </p:spPr>
        <p:txBody>
          <a:bodyPr/>
          <a:lstStyle/>
          <a:p>
            <a:pPr>
              <a:defRPr/>
            </a:pPr>
            <a:fld id="{689F868A-BF38-4AC1-89D6-3CB731AD551E}" type="slidenum">
              <a:rPr lang="ru-RU" smtClean="0">
                <a:solidFill>
                  <a:schemeClr val="bg1"/>
                </a:solidFill>
              </a:rPr>
              <a:pPr>
                <a:defRPr/>
              </a:pPr>
              <a:t>8</a:t>
            </a:fld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1267" name="Прямоугольник 12"/>
          <p:cNvSpPr>
            <a:spLocks noChangeArrowheads="1"/>
          </p:cNvSpPr>
          <p:nvPr/>
        </p:nvSpPr>
        <p:spPr bwMode="auto">
          <a:xfrm>
            <a:off x="1470025" y="484188"/>
            <a:ext cx="6253163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1600">
                <a:solidFill>
                  <a:schemeClr val="bg1"/>
                </a:solidFill>
                <a:latin typeface="Times New Roman" pitchFamily="18" charset="0"/>
              </a:rPr>
              <a:t>Динамика продолжительности жизни в городах России и мира</a:t>
            </a:r>
          </a:p>
        </p:txBody>
      </p:sp>
      <p:graphicFrame>
        <p:nvGraphicFramePr>
          <p:cNvPr id="5" name="Диаграмма 4"/>
          <p:cNvGraphicFramePr/>
          <p:nvPr/>
        </p:nvGraphicFramePr>
        <p:xfrm>
          <a:off x="790832" y="1309816"/>
          <a:ext cx="7574692" cy="45102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588375" y="6364288"/>
            <a:ext cx="395288" cy="320675"/>
          </a:xfrm>
        </p:spPr>
        <p:txBody>
          <a:bodyPr/>
          <a:lstStyle/>
          <a:p>
            <a:pPr>
              <a:defRPr/>
            </a:pPr>
            <a:fld id="{75B6B7E4-AF39-4447-AF7C-DD0095D4F92A}" type="slidenum">
              <a:rPr lang="ru-RU" smtClean="0">
                <a:solidFill>
                  <a:schemeClr val="bg1"/>
                </a:solidFill>
              </a:rPr>
              <a:pPr>
                <a:defRPr/>
              </a:pPr>
              <a:t>9</a:t>
            </a:fld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2291" name="Text Box 2"/>
          <p:cNvSpPr txBox="1">
            <a:spLocks noChangeArrowheads="1"/>
          </p:cNvSpPr>
          <p:nvPr/>
        </p:nvSpPr>
        <p:spPr bwMode="auto">
          <a:xfrm>
            <a:off x="827088" y="2178050"/>
            <a:ext cx="7489825" cy="222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rgbClr val="000000"/>
                </a:solidFill>
                <a:latin typeface="Tahoma" pitchFamily="34" charset="0"/>
              </a:defRPr>
            </a:lvl1pPr>
            <a:lvl2pPr marL="742950" indent="-285750" eaLnBrk="0" hangingPunct="0">
              <a:defRPr b="1">
                <a:solidFill>
                  <a:srgbClr val="000000"/>
                </a:solidFill>
                <a:latin typeface="Tahoma" pitchFamily="34" charset="0"/>
              </a:defRPr>
            </a:lvl2pPr>
            <a:lvl3pPr marL="1143000" indent="-228600" eaLnBrk="0" hangingPunct="0">
              <a:defRPr b="1">
                <a:solidFill>
                  <a:srgbClr val="000000"/>
                </a:solidFill>
                <a:latin typeface="Tahoma" pitchFamily="34" charset="0"/>
              </a:defRPr>
            </a:lvl3pPr>
            <a:lvl4pPr marL="1600200" indent="-228600" eaLnBrk="0" hangingPunct="0">
              <a:defRPr b="1">
                <a:solidFill>
                  <a:srgbClr val="000000"/>
                </a:solidFill>
                <a:latin typeface="Tahoma" pitchFamily="34" charset="0"/>
              </a:defRPr>
            </a:lvl4pPr>
            <a:lvl5pPr marL="2057400" indent="-228600" eaLnBrk="0" hangingPunct="0">
              <a:defRPr b="1">
                <a:solidFill>
                  <a:srgbClr val="000000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Tahoma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b="0" i="1">
                <a:solidFill>
                  <a:schemeClr val="bg1"/>
                </a:solidFill>
                <a:latin typeface="Arial" pitchFamily="34" charset="0"/>
              </a:rPr>
              <a:t> </a:t>
            </a:r>
            <a:r>
              <a:rPr lang="ru-RU" sz="7000" b="0" i="1">
                <a:solidFill>
                  <a:schemeClr val="bg1"/>
                </a:solidFill>
                <a:latin typeface="Times New Roman" pitchFamily="18" charset="0"/>
              </a:rPr>
              <a:t>Спасибо за внимание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кеан">
  <a:themeElements>
    <a:clrScheme name="Океан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Океан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1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1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Океан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кеан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Модульная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  <a:fontScheme name="Стандартная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2215</TotalTime>
  <Words>227</Words>
  <Application>Microsoft Office PowerPoint</Application>
  <PresentationFormat>Экран (4:3)</PresentationFormat>
  <Paragraphs>60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Океан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МАСТЕР</dc:creator>
  <cp:lastModifiedBy>Алена</cp:lastModifiedBy>
  <cp:revision>243</cp:revision>
  <dcterms:created xsi:type="dcterms:W3CDTF">2011-01-29T13:07:55Z</dcterms:created>
  <dcterms:modified xsi:type="dcterms:W3CDTF">2016-07-02T14:48:37Z</dcterms:modified>
</cp:coreProperties>
</file>